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Default Extension="gif" ContentType="image/gif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94" r:id="rId2"/>
    <p:sldId id="615" r:id="rId3"/>
    <p:sldId id="591" r:id="rId4"/>
    <p:sldId id="394" r:id="rId5"/>
    <p:sldId id="572" r:id="rId6"/>
    <p:sldId id="616" r:id="rId7"/>
    <p:sldId id="617" r:id="rId8"/>
    <p:sldId id="618" r:id="rId9"/>
    <p:sldId id="619" r:id="rId10"/>
    <p:sldId id="620" r:id="rId11"/>
    <p:sldId id="583" r:id="rId12"/>
    <p:sldId id="570" r:id="rId13"/>
    <p:sldId id="597" r:id="rId14"/>
    <p:sldId id="588" r:id="rId15"/>
    <p:sldId id="612" r:id="rId16"/>
    <p:sldId id="613" r:id="rId17"/>
    <p:sldId id="468" r:id="rId1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FF"/>
    <a:srgbClr val="CC0066"/>
    <a:srgbClr val="0000FF"/>
    <a:srgbClr val="333399"/>
    <a:srgbClr val="FF3399"/>
    <a:srgbClr val="CC81FF"/>
    <a:srgbClr val="EED5FF"/>
    <a:srgbClr val="FFD1E8"/>
    <a:srgbClr val="000000"/>
    <a:srgbClr val="E6E6E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8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9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14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15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3.xlsx"/><Relationship Id="rId1" Type="http://schemas.openxmlformats.org/officeDocument/2006/relationships/themeOverride" Target="../theme/themeOverride16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4.xlsx"/><Relationship Id="rId1" Type="http://schemas.openxmlformats.org/officeDocument/2006/relationships/themeOverride" Target="../theme/themeOverride17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5.xlsx"/><Relationship Id="rId1" Type="http://schemas.openxmlformats.org/officeDocument/2006/relationships/themeOverride" Target="../theme/themeOverride18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19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7.xlsx"/><Relationship Id="rId1" Type="http://schemas.openxmlformats.org/officeDocument/2006/relationships/themeOverride" Target="../theme/themeOverride20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8.xlsx"/><Relationship Id="rId1" Type="http://schemas.openxmlformats.org/officeDocument/2006/relationships/themeOverride" Target="../theme/themeOverride21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9.xlsx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0.xlsx"/><Relationship Id="rId1" Type="http://schemas.openxmlformats.org/officeDocument/2006/relationships/themeOverride" Target="../theme/themeOverride2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1236813262945815"/>
          <c:y val="0.1694976484094361"/>
          <c:w val="0.88587098312422241"/>
          <c:h val="0.739703366292634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9 мес. 2017г.</c:v>
                </c:pt>
              </c:strCache>
            </c:strRef>
          </c:tx>
          <c:spPr>
            <a:solidFill>
              <a:srgbClr val="D5D5FF"/>
            </a:solidFill>
          </c:spPr>
          <c:dLbls>
            <c:dLbl>
              <c:idx val="0"/>
              <c:layout>
                <c:manualLayout>
                  <c:x val="-1.6538268531960873E-2"/>
                  <c:y val="-2.679023318396722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155662442735129E-2"/>
                  <c:y val="-1.56276588114683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4165158119593E-3"/>
                  <c:y val="-2.67904480374192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Стационарная</c:v>
                </c:pt>
                <c:pt idx="1">
                  <c:v>Амбулаторная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20449</c:v>
                </c:pt>
                <c:pt idx="1">
                  <c:v>24655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мес.2018г.</c:v>
                </c:pt>
              </c:strCache>
            </c:strRef>
          </c:tx>
          <c:spPr>
            <a:solidFill>
              <a:srgbClr val="7D7DFF"/>
            </a:solidFill>
          </c:spPr>
          <c:dLbls>
            <c:dLbl>
              <c:idx val="0"/>
              <c:layout>
                <c:manualLayout>
                  <c:x val="3.9321017119792905E-2"/>
                  <c:y val="-2.90228863459616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78791994397633E-3"/>
                  <c:y val="-2.45578269081213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7808960769065834E-3"/>
                  <c:y val="-1.786018149882082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Стационарная</c:v>
                </c:pt>
                <c:pt idx="1">
                  <c:v>Амбулаторная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19807</c:v>
                </c:pt>
                <c:pt idx="1">
                  <c:v>27871</c:v>
                </c:pt>
              </c:numCache>
            </c:numRef>
          </c:val>
        </c:ser>
        <c:shape val="cylinder"/>
        <c:axId val="100159488"/>
        <c:axId val="100161024"/>
        <c:axId val="0"/>
      </c:bar3DChart>
      <c:catAx>
        <c:axId val="1001594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0161024"/>
        <c:crosses val="autoZero"/>
        <c:auto val="1"/>
        <c:lblAlgn val="ctr"/>
        <c:lblOffset val="100"/>
      </c:catAx>
      <c:valAx>
        <c:axId val="100161024"/>
        <c:scaling>
          <c:orientation val="minMax"/>
          <c:max val="30000"/>
          <c:min val="17000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159488"/>
        <c:crosses val="autoZero"/>
        <c:crossBetween val="between"/>
        <c:majorUnit val="1111000"/>
      </c:valAx>
    </c:plotArea>
    <c:legend>
      <c:legendPos val="r"/>
      <c:layout>
        <c:manualLayout>
          <c:xMode val="edge"/>
          <c:yMode val="edge"/>
          <c:x val="9.1329895929166516E-2"/>
          <c:y val="5.1516683331481732E-2"/>
          <c:w val="0.89956218971924418"/>
          <c:h val="7.9940191830537397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3638042100783508E-2"/>
          <c:y val="5.3890617091928099E-2"/>
          <c:w val="0.95636195789921652"/>
          <c:h val="0.750625316322878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-3.3594150914448648E-3"/>
                  <c:y val="-2.44957350417854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188301828897332E-3"/>
                  <c:y val="-3.22687897187570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1185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39254897603972E-3"/>
                  <c:y val="-1.9596588033428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985377286121647E-3"/>
                  <c:y val="-4.40923230752139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8263</c:v>
                </c:pt>
                <c:pt idx="1">
                  <c:v>1217</c:v>
                </c:pt>
                <c:pt idx="2">
                  <c:v>2134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мес.2018г.</c:v>
                </c:pt>
              </c:strCache>
            </c:strRef>
          </c:tx>
          <c:spPr>
            <a:solidFill>
              <a:srgbClr val="3399FF"/>
            </a:solidFill>
          </c:spPr>
          <c:dLbls>
            <c:dLbl>
              <c:idx val="0"/>
              <c:layout>
                <c:manualLayout>
                  <c:x val="6.7186979224530341E-3"/>
                  <c:y val="-3.1420139477543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8226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836198094391631E-2"/>
                  <c:y val="-2.93948820501425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156490548669196E-2"/>
                  <c:y val="-1.4697318587843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195613185836494E-2"/>
                  <c:y val="-2.93948820501425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8226</c:v>
                </c:pt>
                <c:pt idx="1">
                  <c:v>1189</c:v>
                </c:pt>
                <c:pt idx="2">
                  <c:v>2059</c:v>
                </c:pt>
              </c:numCache>
            </c:numRef>
          </c:val>
        </c:ser>
        <c:shape val="box"/>
        <c:axId val="116990336"/>
        <c:axId val="116991872"/>
        <c:axId val="0"/>
      </c:bar3DChart>
      <c:catAx>
        <c:axId val="1169903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 i="1">
                <a:solidFill>
                  <a:srgbClr val="0000FF"/>
                </a:solidFill>
              </a:defRPr>
            </a:pPr>
            <a:endParaRPr lang="ru-RU"/>
          </a:p>
        </c:txPr>
        <c:crossAx val="116991872"/>
        <c:crosses val="autoZero"/>
        <c:auto val="1"/>
        <c:lblAlgn val="ctr"/>
        <c:lblOffset val="100"/>
      </c:catAx>
      <c:valAx>
        <c:axId val="116991872"/>
        <c:scaling>
          <c:orientation val="minMax"/>
          <c:max val="9600"/>
          <c:min val="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6990336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40168103015008916"/>
          <c:y val="0.16328386165486788"/>
          <c:w val="0.52440046344057034"/>
          <c:h val="0.13489292292195088"/>
        </c:manualLayout>
      </c:layout>
      <c:txPr>
        <a:bodyPr/>
        <a:lstStyle/>
        <a:p>
          <a:pPr>
            <a:defRPr sz="1400" b="1" i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Число больных</a:t>
            </a:r>
            <a:r>
              <a:rPr lang="ru-RU" sz="1600" baseline="0" dirty="0" smtClean="0">
                <a:solidFill>
                  <a:srgbClr val="9900FF"/>
                </a:solidFill>
                <a:latin typeface="Bookman Old Style" pitchFamily="18" charset="0"/>
              </a:rPr>
              <a:t> с ОНМК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9741913060710983"/>
          <c:y val="0"/>
        </c:manualLayout>
      </c:layout>
      <c:overlay val="1"/>
    </c:title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5.0283886931977155E-2"/>
          <c:y val="0.19842934394600784"/>
          <c:w val="0.94971611306802284"/>
          <c:h val="0.646602387851748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2016</c:v>
                </c:pt>
              </c:strCache>
            </c:strRef>
          </c:tx>
          <c:spPr>
            <a:solidFill>
              <a:srgbClr val="9900FF"/>
            </a:solidFill>
            <a:ln w="381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РСЦ № 1  БСМП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CC81FF"/>
            </a:solidFill>
            <a:ln w="381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РСЦ № 1  БСМП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ECD1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РСЦ № 1  БСМП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1016</c:v>
                </c:pt>
              </c:numCache>
            </c:numRef>
          </c:val>
        </c:ser>
        <c:shape val="box"/>
        <c:axId val="122648064"/>
        <c:axId val="122649600"/>
        <c:axId val="0"/>
      </c:bar3DChart>
      <c:catAx>
        <c:axId val="122648064"/>
        <c:scaling>
          <c:orientation val="minMax"/>
        </c:scaling>
        <c:delete val="1"/>
        <c:axPos val="b"/>
        <c:numFmt formatCode="General" sourceLinked="1"/>
        <c:tickLblPos val="none"/>
        <c:crossAx val="122649600"/>
        <c:crosses val="autoZero"/>
        <c:auto val="1"/>
        <c:lblAlgn val="ctr"/>
        <c:lblOffset val="100"/>
      </c:catAx>
      <c:valAx>
        <c:axId val="122649600"/>
        <c:scaling>
          <c:orientation val="minMax"/>
          <c:max val="1100"/>
          <c:min val="8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2648064"/>
        <c:crosses val="autoZero"/>
        <c:crossBetween val="between"/>
        <c:majorUnit val="10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ТЛТ больным с ИИ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8.6443969417853248E-2"/>
          <c:y val="0.15071941526297311"/>
          <c:w val="0.91355603058214652"/>
          <c:h val="0.683419106018962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9900FF"/>
            </a:solidFill>
            <a:ln w="38100">
              <a:solidFill>
                <a:srgbClr val="9900FF"/>
              </a:solidFill>
            </a:ln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77119951713177E-3"/>
                  <c:y val="1.344120388353595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3641499890347833E-3"/>
                  <c:y val="1.74540559770619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5659322264313286E-3"/>
                  <c:y val="2.0064959105465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1004107925882491E-3"/>
                  <c:y val="5.509229860172952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027062288134798E-3"/>
                  <c:y val="-2.2126795372495866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0264142763155268E-3"/>
                  <c:y val="4.98687313630341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3562445396474527E-3"/>
                  <c:y val="4.448294184258156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3562445396473539E-3"/>
                  <c:y val="4.448294184258156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9900FF"/>
            </a:solidFill>
            <a:ln w="38100">
              <a:noFill/>
            </a:ln>
          </c:spPr>
          <c:dPt>
            <c:idx val="0"/>
            <c:spPr>
              <a:solidFill>
                <a:srgbClr val="FF0000"/>
              </a:solidFill>
              <a:ln w="38100">
                <a:noFill/>
              </a:ln>
            </c:spPr>
          </c:dPt>
          <c:dPt>
            <c:idx val="1"/>
            <c:spPr>
              <a:solidFill>
                <a:srgbClr val="CC81FF"/>
              </a:solidFill>
              <a:ln w="38100">
                <a:noFill/>
              </a:ln>
            </c:spPr>
          </c:dPt>
          <c:dLbls>
            <c:dLbl>
              <c:idx val="0"/>
              <c:layout>
                <c:manualLayout>
                  <c:x val="1.6410558929732979E-3"/>
                  <c:y val="1.0574330820689258E-2"/>
                </c:manualLayout>
              </c:layout>
              <c:spPr>
                <a:noFill/>
                <a:ln>
                  <a:solidFill>
                    <a:srgbClr val="FF7C80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7C8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6376857854786419E-4"/>
                  <c:y val="1.79231229687144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88888888888913E-3"/>
                  <c:y val="2.3608098135332028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356820783390347E-3"/>
                  <c:y val="2.08684541337087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49956317178827E-2"/>
                  <c:y val="2.66897651055489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7848E-3"/>
                  <c:y val="4.721619627066406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1939993547694294E-3"/>
                  <c:y val="1.7121729496778846E-2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4249781585894103E-3"/>
                  <c:y val="-4.4482941842581567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4117758121368509E-3"/>
                  <c:y val="1.8132227821313077E-2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8.2000000000000011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ECD1FF"/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7</c:v>
                </c:pt>
              </c:numCache>
            </c:numRef>
          </c:val>
        </c:ser>
        <c:axId val="123159680"/>
        <c:axId val="123161216"/>
      </c:barChart>
      <c:catAx>
        <c:axId val="123159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ru-RU"/>
          </a:p>
        </c:txPr>
        <c:crossAx val="123161216"/>
        <c:crosses val="autoZero"/>
        <c:auto val="1"/>
        <c:lblAlgn val="ctr"/>
        <c:lblOffset val="100"/>
      </c:catAx>
      <c:valAx>
        <c:axId val="123161216"/>
        <c:scaling>
          <c:orientation val="minMax"/>
          <c:max val="9"/>
          <c:min val="3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3159680"/>
        <c:crosses val="autoZero"/>
        <c:crossBetween val="between"/>
        <c:majorUnit val="18"/>
        <c:minorUnit val="1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Летальность</a:t>
            </a:r>
            <a:r>
              <a:rPr lang="ru-RU" sz="1600" baseline="0" dirty="0" smtClean="0">
                <a:solidFill>
                  <a:srgbClr val="9900FF"/>
                </a:solidFill>
                <a:latin typeface="Bookman Old Style" pitchFamily="18" charset="0"/>
              </a:rPr>
              <a:t> ОНМК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708273146860077"/>
          <c:y val="8.8953469121621193E-2"/>
        </c:manualLayout>
      </c:layout>
      <c:overlay val="1"/>
    </c:title>
    <c:plotArea>
      <c:layout>
        <c:manualLayout>
          <c:layoutTarget val="inner"/>
          <c:xMode val="edge"/>
          <c:yMode val="edge"/>
          <c:x val="0.21708512745870984"/>
          <c:y val="0.16134134445177423"/>
          <c:w val="0.68041077982612919"/>
          <c:h val="0.662965047717773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EED5FF"/>
            </a:solidFill>
            <a:ln w="38100">
              <a:noFill/>
            </a:ln>
          </c:spPr>
          <c:dLbls>
            <c:dLbl>
              <c:idx val="1"/>
              <c:layout>
                <c:manualLayout>
                  <c:x val="5.3859019986361384E-3"/>
                  <c:y val="6.5064508642564793E-3"/>
                </c:manualLayout>
              </c:layout>
              <c:spPr>
                <a:noFill/>
                <a:ln w="19050">
                  <a:solidFill>
                    <a:srgbClr val="FF7C80"/>
                  </a:solidFill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rgbClr val="FF7C8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5"/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8"/>
              <c:layout>
                <c:manualLayout>
                  <c:x val="-1.74872180247056E-3"/>
                  <c:y val="-7.43613901399434E-3"/>
                </c:manualLayout>
              </c:layout>
              <c:spPr>
                <a:noFill/>
                <a:ln>
                  <a:solidFill>
                    <a:sysClr val="window" lastClr="FFFFFF"/>
                  </a:solidFill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rgbClr val="FF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10"/>
              <c:spPr>
                <a:noFill/>
                <a:ln w="28575">
                  <a:solidFill>
                    <a:srgbClr val="FF5050"/>
                  </a:solidFill>
                </a:ln>
              </c:spPr>
              <c:txPr>
                <a:bodyPr/>
                <a:lstStyle/>
                <a:p>
                  <a:pPr>
                    <a:defRPr sz="1200" b="1" u="none">
                      <a:solidFill>
                        <a:srgbClr val="FF0066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spPr>
              <a:noFill/>
            </c:spPr>
            <c:txPr>
              <a:bodyPr/>
              <a:lstStyle/>
              <a:p>
                <a:pPr>
                  <a:defRPr sz="1200" b="1" u="none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CC81FF"/>
            </a:solidFill>
            <a:ln>
              <a:noFill/>
            </a:ln>
          </c:spPr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1"/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14.098360655737702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9900FF"/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0.0">
                  <c:v>12.099644128113878</c:v>
                </c:pt>
              </c:numCache>
            </c:numRef>
          </c:val>
        </c:ser>
        <c:axId val="123438208"/>
        <c:axId val="123439744"/>
      </c:barChart>
      <c:catAx>
        <c:axId val="12343820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>
                <a:latin typeface="Bookman Old Style" pitchFamily="18" charset="0"/>
              </a:defRPr>
            </a:pPr>
            <a:endParaRPr lang="ru-RU"/>
          </a:p>
        </c:txPr>
        <c:crossAx val="123439744"/>
        <c:crosses val="autoZero"/>
        <c:auto val="1"/>
        <c:lblAlgn val="ctr"/>
        <c:lblOffset val="100"/>
      </c:catAx>
      <c:valAx>
        <c:axId val="123439744"/>
        <c:scaling>
          <c:orientation val="minMax"/>
          <c:max val="21"/>
          <c:min val="1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3438208"/>
        <c:crosses val="autoZero"/>
        <c:crossBetween val="between"/>
        <c:majorUnit val="12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 Летальность ИИ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8686052078869542"/>
          <c:y val="0.28657460936964474"/>
        </c:manualLayout>
      </c:layout>
      <c:overlay val="1"/>
    </c:title>
    <c:plotArea>
      <c:layout>
        <c:manualLayout>
          <c:layoutTarget val="inner"/>
          <c:xMode val="edge"/>
          <c:yMode val="edge"/>
          <c:x val="0.16930592368043759"/>
          <c:y val="0.37004257059681106"/>
          <c:w val="0.76747433155575329"/>
          <c:h val="0.3563705081507955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EED5FF"/>
            </a:solidFill>
            <a:ln w="38100">
              <a:noFill/>
            </a:ln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CC81FF"/>
            </a:solidFill>
            <a:ln>
              <a:noFill/>
            </a:ln>
          </c:spPr>
          <c:dLbls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9900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</c:ser>
        <c:axId val="123551104"/>
        <c:axId val="123556992"/>
      </c:barChart>
      <c:catAx>
        <c:axId val="123551104"/>
        <c:scaling>
          <c:orientation val="minMax"/>
        </c:scaling>
        <c:delete val="1"/>
        <c:axPos val="l"/>
        <c:numFmt formatCode="General" sourceLinked="0"/>
        <c:tickLblPos val="none"/>
        <c:crossAx val="123556992"/>
        <c:crosses val="autoZero"/>
        <c:auto val="1"/>
        <c:lblAlgn val="ctr"/>
        <c:lblOffset val="100"/>
      </c:catAx>
      <c:valAx>
        <c:axId val="123556992"/>
        <c:scaling>
          <c:orientation val="minMax"/>
          <c:max val="13"/>
          <c:min val="7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3551104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0.47127667031705495"/>
          <c:y val="0.80277712165194526"/>
          <c:w val="0.51936623443955954"/>
          <c:h val="0.195534476649862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Летальность ГИ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7283496278191318"/>
          <c:y val="0.21499055088058411"/>
        </c:manualLayout>
      </c:layout>
      <c:overlay val="1"/>
    </c:title>
    <c:plotArea>
      <c:layout>
        <c:manualLayout>
          <c:layoutTarget val="inner"/>
          <c:xMode val="edge"/>
          <c:yMode val="edge"/>
          <c:x val="0.14412066588560865"/>
          <c:y val="0.28576537867269125"/>
          <c:w val="0.76747433155575329"/>
          <c:h val="0.4216658766751412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ECD1FF"/>
            </a:solidFill>
            <a:ln w="38100">
              <a:noFill/>
            </a:ln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 г</c:v>
                </c:pt>
              </c:strCache>
            </c:strRef>
          </c:tx>
          <c:spPr>
            <a:solidFill>
              <a:srgbClr val="CC81FF"/>
            </a:solidFill>
            <a:ln>
              <a:noFill/>
            </a:ln>
          </c:spPr>
          <c:dLbls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 г</c:v>
                </c:pt>
              </c:strCache>
            </c:strRef>
          </c:tx>
          <c:spPr>
            <a:solidFill>
              <a:srgbClr val="9900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19.100000000000001</c:v>
                </c:pt>
              </c:numCache>
            </c:numRef>
          </c:val>
        </c:ser>
        <c:axId val="123783808"/>
        <c:axId val="123675008"/>
      </c:barChart>
      <c:catAx>
        <c:axId val="123783808"/>
        <c:scaling>
          <c:orientation val="minMax"/>
        </c:scaling>
        <c:delete val="1"/>
        <c:axPos val="l"/>
        <c:numFmt formatCode="General" sourceLinked="0"/>
        <c:tickLblPos val="none"/>
        <c:crossAx val="123675008"/>
        <c:crosses val="autoZero"/>
        <c:auto val="1"/>
        <c:lblAlgn val="ctr"/>
        <c:lblOffset val="100"/>
      </c:catAx>
      <c:valAx>
        <c:axId val="123675008"/>
        <c:scaling>
          <c:orientation val="minMax"/>
          <c:max val="30"/>
          <c:min val="15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3783808"/>
        <c:crosses val="autoZero"/>
        <c:crossBetween val="between"/>
        <c:majorUnit val="20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9900FF"/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rgbClr val="9900FF"/>
                </a:solidFill>
                <a:latin typeface="Bookman Old Style" pitchFamily="18" charset="0"/>
              </a:rPr>
              <a:t>Доставка пациентов с ОНМК до 4,5 час</a:t>
            </a:r>
            <a:endParaRPr lang="ru-RU" sz="1600" dirty="0">
              <a:solidFill>
                <a:srgbClr val="9900FF"/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24069771017505992"/>
          <c:y val="8.2823498013015001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032076814160128"/>
          <c:y val="0.27036595768590321"/>
          <c:w val="0.84967923185839911"/>
          <c:h val="0.590062074126288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</c:v>
                </c:pt>
              </c:strCache>
            </c:strRef>
          </c:tx>
          <c:spPr>
            <a:solidFill>
              <a:srgbClr val="9900FF"/>
            </a:solidFill>
            <a:ln>
              <a:solidFill>
                <a:srgbClr val="F79646">
                  <a:lumMod val="50000"/>
                </a:srgbClr>
              </a:solidFill>
            </a:ln>
          </c:spPr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31.9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 г.</c:v>
                </c:pt>
              </c:strCache>
            </c:strRef>
          </c:tx>
          <c:spPr>
            <a:solidFill>
              <a:srgbClr val="C46DFF"/>
            </a:solidFill>
            <a:ln>
              <a:solidFill>
                <a:srgbClr val="F79646">
                  <a:lumMod val="50000"/>
                </a:srgbClr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Pt>
            <c:idx val="1"/>
            <c:spPr>
              <a:solidFill>
                <a:srgbClr val="D28FFF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Lbls>
            <c:dLbl>
              <c:idx val="0"/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9.4609332630663113E-3"/>
                  <c:y val="1.44069825085618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54685684171273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7578094736187909E-3"/>
                  <c:y val="4.802327502853983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7578094736187909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54685684171273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solidFill>
                  <a:sysClr val="window" lastClr="FFFFFF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dLbl>
              <c:idx val="9"/>
              <c:spPr>
                <a:solidFill>
                  <a:sysClr val="window" lastClr="FFFFFF"/>
                </a:solidFill>
                <a:ln>
                  <a:solidFill>
                    <a:sysClr val="window" lastClr="FFFFFF"/>
                  </a:solidFill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</c:v>
                </c:pt>
                <c:pt idx="1">
                  <c:v>32.800000000000004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 г.</c:v>
                </c:pt>
              </c:strCache>
            </c:strRef>
          </c:tx>
          <c:spPr>
            <a:solidFill>
              <a:srgbClr val="ECD1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</c:v>
                </c:pt>
                <c:pt idx="1">
                  <c:v>БСМП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38.9</c:v>
                </c:pt>
              </c:numCache>
            </c:numRef>
          </c:val>
        </c:ser>
        <c:axId val="123979648"/>
        <c:axId val="123994112"/>
      </c:barChart>
      <c:catAx>
        <c:axId val="12397964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200" b="1">
                <a:latin typeface="Bookman Old Style" pitchFamily="18" charset="0"/>
              </a:defRPr>
            </a:pPr>
            <a:endParaRPr lang="ru-RU"/>
          </a:p>
        </c:txPr>
        <c:crossAx val="123994112"/>
        <c:crosses val="autoZero"/>
        <c:auto val="1"/>
        <c:lblAlgn val="ctr"/>
        <c:lblOffset val="100"/>
      </c:catAx>
      <c:valAx>
        <c:axId val="123994112"/>
        <c:scaling>
          <c:orientation val="minMax"/>
          <c:max val="45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3979648"/>
        <c:crosses val="autoZero"/>
        <c:crossBetween val="between"/>
        <c:majorUnit val="170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315E-2"/>
          <c:y val="2.266122477619447E-2"/>
          <c:w val="0.94076137134188165"/>
          <c:h val="0.663045480326747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</c:v>
                </c:pt>
                <c:pt idx="1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49</c:v>
                </c:pt>
                <c:pt idx="1">
                  <c:v>19</c:v>
                </c:pt>
              </c:numCache>
            </c:numRef>
          </c:val>
        </c:ser>
        <c:shape val="cylinder"/>
        <c:axId val="124404096"/>
        <c:axId val="124405632"/>
        <c:axId val="0"/>
      </c:bar3DChart>
      <c:catAx>
        <c:axId val="1244040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4405632"/>
        <c:crosses val="autoZero"/>
        <c:auto val="1"/>
        <c:lblAlgn val="ctr"/>
        <c:lblOffset val="100"/>
      </c:catAx>
      <c:valAx>
        <c:axId val="124405632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4404096"/>
        <c:crosses val="autoZero"/>
        <c:crossBetween val="between"/>
        <c:majorUnit val="7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6325253478210963E-2"/>
          <c:y val="1.8720142206421507E-2"/>
          <c:w val="0.93263056978343406"/>
          <c:h val="0.870439965359974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dLbls>
            <c:dLbl>
              <c:idx val="0"/>
              <c:layout>
                <c:manualLayout>
                  <c:x val="1.0401230612864049E-2"/>
                  <c:y val="-5.513632388424082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9238402218520321E-3"/>
                  <c:y val="-1.62859397388894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1.4583408631156761E-2"/>
                  <c:y val="-6.6089522816553171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83408631156761E-2"/>
                  <c:y val="-1.070287062121303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</c:v>
                </c:pt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17</c:v>
                </c:pt>
                <c:pt idx="1">
                  <c:v>10</c:v>
                </c:pt>
              </c:numCache>
            </c:numRef>
          </c:val>
        </c:ser>
        <c:shape val="cylinder"/>
        <c:axId val="124788736"/>
        <c:axId val="124790272"/>
        <c:axId val="0"/>
      </c:bar3DChart>
      <c:catAx>
        <c:axId val="1247887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4790272"/>
        <c:crosses val="autoZero"/>
        <c:auto val="1"/>
        <c:lblAlgn val="ctr"/>
        <c:lblOffset val="100"/>
      </c:catAx>
      <c:valAx>
        <c:axId val="124790272"/>
        <c:scaling>
          <c:orientation val="minMax"/>
          <c:max val="4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4788736"/>
        <c:crosses val="autoZero"/>
        <c:crossBetween val="between"/>
        <c:majorUnit val="7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ln>
          <a:noFill/>
        </a:ln>
      </c:spPr>
    </c:sideWall>
    <c:backWall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5.4113735783027132E-2"/>
          <c:y val="1.8092449827647881E-2"/>
          <c:w val="0.93563598512319568"/>
          <c:h val="0.679602474715981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dLbls>
            <c:dLbl>
              <c:idx val="0"/>
              <c:layout>
                <c:manualLayout>
                  <c:x val="1.1630328081098528E-2"/>
                  <c:y val="-1.3302654053382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049988035517423E-2"/>
                  <c:y val="-8.310281523399971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1.4583333333333339E-2"/>
                  <c:y val="-1.87499999999999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83315529043779E-2"/>
                  <c:y val="-2.25617558757743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</c:v>
                </c:pt>
                <c:pt idx="1">
                  <c:v>12</c:v>
                </c:pt>
              </c:numCache>
            </c:numRef>
          </c:val>
        </c:ser>
        <c:shape val="cylinder"/>
        <c:axId val="124576128"/>
        <c:axId val="124577664"/>
        <c:axId val="0"/>
      </c:bar3DChart>
      <c:catAx>
        <c:axId val="1245761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4577664"/>
        <c:crosses val="autoZero"/>
        <c:auto val="1"/>
        <c:lblAlgn val="ctr"/>
        <c:lblOffset val="100"/>
      </c:catAx>
      <c:valAx>
        <c:axId val="124577664"/>
        <c:scaling>
          <c:orientation val="minMax"/>
          <c:max val="3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4576128"/>
        <c:crosses val="autoZero"/>
        <c:crossBetween val="between"/>
        <c:majorUnit val="20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029478954019641"/>
          <c:y val="1.2371230782786588E-2"/>
          <c:w val="0.87001749781277349"/>
          <c:h val="0.887772367565800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9 мес. 2017г.</c:v>
                </c:pt>
              </c:strCache>
            </c:strRef>
          </c:tx>
          <c:spPr>
            <a:solidFill>
              <a:srgbClr val="D5D5FF"/>
            </a:solidFill>
          </c:spPr>
          <c:dLbls>
            <c:dLbl>
              <c:idx val="0"/>
              <c:layout>
                <c:manualLayout>
                  <c:x val="1.2968330316239381E-3"/>
                  <c:y val="-2.6790272248231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155662442735122E-2"/>
                  <c:y val="-1.56276588114682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4841651581195913E-3"/>
                  <c:y val="-2.67904480374191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45104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мес.2018г.</c:v>
                </c:pt>
              </c:strCache>
            </c:strRef>
          </c:tx>
          <c:spPr>
            <a:solidFill>
              <a:srgbClr val="7D7DFF"/>
            </a:solidFill>
          </c:spPr>
          <c:dLbls>
            <c:dLbl>
              <c:idx val="0"/>
              <c:layout>
                <c:manualLayout>
                  <c:x val="1.0374562140154359E-2"/>
                  <c:y val="-2.90227949355837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374664252991498E-2"/>
                  <c:y val="-2.45577495608786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808960769065834E-3"/>
                  <c:y val="-1.786018149882081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47678</c:v>
                </c:pt>
              </c:numCache>
            </c:numRef>
          </c:val>
        </c:ser>
        <c:shape val="cylinder"/>
        <c:axId val="109988480"/>
        <c:axId val="109994368"/>
        <c:axId val="0"/>
      </c:bar3DChart>
      <c:catAx>
        <c:axId val="109988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9994368"/>
        <c:crosses val="autoZero"/>
        <c:auto val="1"/>
        <c:lblAlgn val="ctr"/>
        <c:lblOffset val="100"/>
      </c:catAx>
      <c:valAx>
        <c:axId val="109994368"/>
        <c:scaling>
          <c:orientation val="minMax"/>
          <c:max val="50000"/>
          <c:min val="35000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9988480"/>
        <c:crosses val="autoZero"/>
        <c:crossBetween val="between"/>
        <c:majorUnit val="1111000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ln>
          <a:noFill/>
        </a:ln>
      </c:spPr>
    </c:sideWall>
    <c:backWall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5.826141728131902E-2"/>
          <c:y val="3.2505446254763988E-2"/>
          <c:w val="0.94173855234723025"/>
          <c:h val="0.756212069754736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dLbls>
            <c:dLbl>
              <c:idx val="0"/>
              <c:layout>
                <c:manualLayout>
                  <c:x val="5.8868223681361222E-3"/>
                  <c:y val="-2.04566642353748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868223681361222E-3"/>
                  <c:y val="-1.137041536447641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34</c:v>
                </c:pt>
                <c:pt idx="1">
                  <c:v>19</c:v>
                </c:pt>
              </c:numCache>
            </c:numRef>
          </c:val>
        </c:ser>
        <c:shape val="cylinder"/>
        <c:axId val="124592512"/>
        <c:axId val="124593664"/>
        <c:axId val="0"/>
      </c:bar3DChart>
      <c:catAx>
        <c:axId val="124592512"/>
        <c:scaling>
          <c:orientation val="minMax"/>
        </c:scaling>
        <c:axPos val="b"/>
        <c:numFmt formatCode="General" sourceLinked="0"/>
        <c:tickLblPos val="nextTo"/>
        <c:txPr>
          <a:bodyPr anchor="t" anchorCtr="0"/>
          <a:lstStyle/>
          <a:p>
            <a:pPr>
              <a:defRPr sz="1000" b="1"/>
            </a:pPr>
            <a:endParaRPr lang="ru-RU"/>
          </a:p>
        </c:txPr>
        <c:crossAx val="124593664"/>
        <c:crosses val="autoZero"/>
        <c:auto val="1"/>
        <c:lblAlgn val="ctr"/>
        <c:lblOffset val="100"/>
      </c:catAx>
      <c:valAx>
        <c:axId val="124593664"/>
        <c:scaling>
          <c:orientation val="minMax"/>
          <c:max val="4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4592512"/>
        <c:crosses val="autoZero"/>
        <c:crossBetween val="between"/>
        <c:majorUnit val="7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8.3800986882216377E-2"/>
          <c:y val="2.5898438185230879E-2"/>
          <c:w val="0.94076137134188165"/>
          <c:h val="0.438460625587056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dLbls>
            <c:dLbl>
              <c:idx val="0"/>
              <c:layout>
                <c:manualLayout>
                  <c:x val="-8.6033801122368525E-3"/>
                  <c:y val="-2.32064858290599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Экстракция тромба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3.6962695201888135E-2"/>
                  <c:y val="-2.78477829948719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Экстракция тромба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Экстракция тромба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125116416"/>
        <c:axId val="125117952"/>
        <c:axId val="0"/>
      </c:bar3DChart>
      <c:catAx>
        <c:axId val="1251164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5117952"/>
        <c:crosses val="autoZero"/>
        <c:auto val="1"/>
        <c:lblAlgn val="ctr"/>
        <c:lblOffset val="100"/>
      </c:catAx>
      <c:valAx>
        <c:axId val="125117952"/>
        <c:scaling>
          <c:orientation val="minMax"/>
          <c:max val="9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5116416"/>
        <c:crosses val="autoZero"/>
        <c:crossBetween val="between"/>
        <c:majorUnit val="7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16591110472820098"/>
          <c:y val="0.58446914989243548"/>
          <c:w val="0.71018531816248065"/>
          <c:h val="0.2870585086505541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9509519638772446"/>
          <c:y val="0.24158306081932931"/>
          <c:w val="0.8049048036122759"/>
          <c:h val="0.542102809832723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38100"/>
          </c:spPr>
          <c:dLbls>
            <c:dLbl>
              <c:idx val="0"/>
              <c:layout>
                <c:manualLayout>
                  <c:x val="1.357807090503458E-2"/>
                  <c:y val="3.3973518100901207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38100">
              <a:noFill/>
            </a:ln>
          </c:spPr>
          <c:dLbls>
            <c:dLbl>
              <c:idx val="0"/>
              <c:layout>
                <c:manualLayout>
                  <c:x val="6.224908944051262E-3"/>
                  <c:y val="-7.412489578010470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74447534507711E-2"/>
                  <c:y val="6.7947036201802414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124324764398317E-2"/>
                  <c:y val="-1.48249791560209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374447534507711E-2"/>
                  <c:y val="-2.9183029834686889E-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99950891956251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499263379343515E-2"/>
                  <c:y val="-3.706244789005236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1566</c:v>
                </c:pt>
              </c:numCache>
            </c:numRef>
          </c:val>
        </c:ser>
        <c:shape val="box"/>
        <c:axId val="125397248"/>
        <c:axId val="125411328"/>
        <c:axId val="0"/>
      </c:bar3DChart>
      <c:catAx>
        <c:axId val="125397248"/>
        <c:scaling>
          <c:orientation val="minMax"/>
        </c:scaling>
        <c:delete val="1"/>
        <c:axPos val="b"/>
        <c:numFmt formatCode="General" sourceLinked="1"/>
        <c:tickLblPos val="none"/>
        <c:crossAx val="125411328"/>
        <c:crosses val="autoZero"/>
        <c:auto val="1"/>
        <c:lblAlgn val="ctr"/>
        <c:lblOffset val="100"/>
      </c:catAx>
      <c:valAx>
        <c:axId val="125411328"/>
        <c:scaling>
          <c:orientation val="minMax"/>
          <c:max val="1600"/>
          <c:min val="12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5397248"/>
        <c:crosses val="autoZero"/>
        <c:crossBetween val="between"/>
        <c:majorUnit val="10000"/>
      </c:valAx>
    </c:plotArea>
    <c:legend>
      <c:legendPos val="t"/>
      <c:layout>
        <c:manualLayout>
          <c:xMode val="edge"/>
          <c:yMode val="edge"/>
          <c:x val="3.0152073050084363E-3"/>
          <c:y val="0.82585328683286396"/>
          <c:w val="0.99698479269499163"/>
          <c:h val="0.1514747153697898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098126001098018E-2"/>
          <c:y val="2.1306317308062338E-2"/>
          <c:w val="0.97345423630457384"/>
          <c:h val="0.81241963736244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38100">
              <a:noFill/>
            </a:ln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496303015098906E-2"/>
                  <c:y val="9.6321330761495492E-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3641499890347833E-3"/>
                  <c:y val="1.74540559770619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5659322264313286E-3"/>
                  <c:y val="2.0064959105465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1004107925882491E-3"/>
                  <c:y val="5.509229860172952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027062288134798E-3"/>
                  <c:y val="-2.2126795372495866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0264142763155268E-3"/>
                  <c:y val="4.98687313630341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3562445396474527E-3"/>
                  <c:y val="4.448294184258156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3562445396473539E-3"/>
                  <c:y val="4.448294184258156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 </c:v>
                </c:pt>
                <c:pt idx="1">
                  <c:v>БСМП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38100">
              <a:noFill/>
            </a:ln>
          </c:spPr>
          <c:dPt>
            <c:idx val="0"/>
            <c:spPr>
              <a:solidFill>
                <a:srgbClr val="FF0000"/>
              </a:solidFill>
              <a:ln w="38100">
                <a:noFill/>
              </a:ln>
            </c:spPr>
          </c:dPt>
          <c:dPt>
            <c:idx val="1"/>
            <c:spPr>
              <a:solidFill>
                <a:srgbClr val="1F497D">
                  <a:lumMod val="60000"/>
                  <a:lumOff val="40000"/>
                </a:srgbClr>
              </a:solidFill>
              <a:ln w="38100">
                <a:noFill/>
              </a:ln>
            </c:spPr>
          </c:dPt>
          <c:dLbls>
            <c:dLbl>
              <c:idx val="0"/>
              <c:layout>
                <c:manualLayout>
                  <c:x val="0.10370040900581469"/>
                  <c:y val="5.5057272663270776E-2"/>
                </c:manualLayout>
              </c:layout>
              <c:spPr>
                <a:noFill/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6376857854786419E-4"/>
                  <c:y val="1.79231229687144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8888888888913E-3"/>
                  <c:y val="2.3608098135332028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356820783390347E-3"/>
                  <c:y val="2.08684541337087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49956317178827E-2"/>
                  <c:y val="2.66897651055489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7848E-3"/>
                  <c:y val="4.721619627066406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1939993547694294E-3"/>
                  <c:y val="1.7121729496778846E-2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4249781585894103E-3"/>
                  <c:y val="-4.4482941842581567E-3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4117758121368509E-3"/>
                  <c:y val="1.8132227821313077E-2"/>
                </c:manualLayout>
              </c:layout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 </c:v>
                </c:pt>
                <c:pt idx="1">
                  <c:v>БСМП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</c:v>
                </c:pt>
                <c:pt idx="1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12700">
              <a:solidFill>
                <a:srgbClr val="1F497D">
                  <a:lumMod val="60000"/>
                  <a:lumOff val="40000"/>
                </a:srgbClr>
              </a:solidFill>
            </a:ln>
          </c:spPr>
          <c:dPt>
            <c:idx val="1"/>
            <c:spPr>
              <a:solidFill>
                <a:srgbClr val="1F497D">
                  <a:lumMod val="20000"/>
                  <a:lumOff val="80000"/>
                </a:srgbClr>
              </a:solidFill>
              <a:ln w="1270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ЦП </c:v>
                </c:pt>
                <c:pt idx="1">
                  <c:v>БСМП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0.70000000000000018</c:v>
                </c:pt>
              </c:numCache>
            </c:numRef>
          </c:val>
        </c:ser>
        <c:axId val="126054400"/>
        <c:axId val="126055936"/>
      </c:barChart>
      <c:catAx>
        <c:axId val="126054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Bookman Old Style" pitchFamily="18" charset="0"/>
              </a:defRPr>
            </a:pPr>
            <a:endParaRPr lang="ru-RU"/>
          </a:p>
        </c:txPr>
        <c:crossAx val="126055936"/>
        <c:crosses val="autoZero"/>
        <c:auto val="1"/>
        <c:lblAlgn val="ctr"/>
        <c:lblOffset val="100"/>
      </c:catAx>
      <c:valAx>
        <c:axId val="126055936"/>
        <c:scaling>
          <c:orientation val="minMax"/>
          <c:max val="26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054400"/>
        <c:crosses val="autoZero"/>
        <c:crossBetween val="between"/>
        <c:majorUnit val="118"/>
        <c:minorUnit val="1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Летальность ОКС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9428002506721653"/>
          <c:y val="0.36390055549754102"/>
        </c:manualLayout>
      </c:layout>
      <c:overlay val="1"/>
    </c:title>
    <c:plotArea>
      <c:layout>
        <c:manualLayout>
          <c:layoutTarget val="inner"/>
          <c:xMode val="edge"/>
          <c:yMode val="edge"/>
          <c:x val="0.17250288070835101"/>
          <c:y val="0.45650512835533491"/>
          <c:w val="0.76747433155575329"/>
          <c:h val="0.4648414119468903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2018г.2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 w="38100">
              <a:noFill/>
            </a:ln>
          </c:spPr>
          <c:dLbls>
            <c:dLbl>
              <c:idx val="1"/>
              <c:layout>
                <c:manualLayout>
                  <c:x val="5.3859019986361384E-3"/>
                  <c:y val="6.5064508642564793E-3"/>
                </c:manualLayout>
              </c:layout>
              <c:spPr>
                <a:noFill/>
                <a:ln w="19050">
                  <a:solidFill>
                    <a:srgbClr val="9900FF"/>
                  </a:solidFill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5"/>
              <c:spPr>
                <a:noFill/>
                <a:ln w="19050">
                  <a:noFill/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8"/>
              <c:layout>
                <c:manualLayout>
                  <c:x val="-1.74872180247056E-3"/>
                  <c:y val="-7.43613901399434E-3"/>
                </c:manualLayout>
              </c:layout>
              <c:spPr>
                <a:noFill/>
                <a:ln>
                  <a:solidFill>
                    <a:sysClr val="window" lastClr="FFFFFF"/>
                  </a:solidFill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pPr>
                <a:noFill/>
                <a:ln w="19050"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dLbl>
              <c:idx val="10"/>
              <c:spPr>
                <a:noFill/>
                <a:ln w="28575">
                  <a:solidFill>
                    <a:srgbClr val="FF5050"/>
                  </a:solidFill>
                </a:ln>
              </c:spPr>
              <c:txPr>
                <a:bodyPr/>
                <a:lstStyle/>
                <a:p>
                  <a:pPr>
                    <a:defRPr sz="1600" b="1" u="none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spPr>
              <a:noFill/>
            </c:spPr>
            <c:txPr>
              <a:bodyPr/>
              <a:lstStyle/>
              <a:p>
                <a:pPr>
                  <a:defRPr sz="1600" b="1" u="none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2.2999999999999998</c:v>
                </c:pt>
              </c:numCache>
            </c:numRef>
          </c:val>
        </c:ser>
        <c:axId val="126200448"/>
        <c:axId val="125436288"/>
      </c:barChart>
      <c:catAx>
        <c:axId val="126200448"/>
        <c:scaling>
          <c:orientation val="minMax"/>
        </c:scaling>
        <c:delete val="1"/>
        <c:axPos val="l"/>
        <c:numFmt formatCode="General" sourceLinked="0"/>
        <c:tickLblPos val="none"/>
        <c:crossAx val="125436288"/>
        <c:crosses val="autoZero"/>
        <c:auto val="1"/>
        <c:lblAlgn val="ctr"/>
        <c:lblOffset val="100"/>
      </c:catAx>
      <c:valAx>
        <c:axId val="125436288"/>
        <c:scaling>
          <c:orientation val="minMax"/>
          <c:max val="3"/>
          <c:min val="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200448"/>
        <c:crosses val="autoZero"/>
        <c:crossBetween val="between"/>
        <c:majorUnit val="12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defRPr>
            </a:pP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Досуточная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defRPr sz="160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летальность ОКС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22718877195463125"/>
          <c:y val="7.4269463031474497E-2"/>
        </c:manualLayout>
      </c:layout>
      <c:overlay val="1"/>
    </c:title>
    <c:plotArea>
      <c:layout>
        <c:manualLayout>
          <c:layoutTarget val="inner"/>
          <c:xMode val="edge"/>
          <c:yMode val="edge"/>
          <c:x val="0.20572240710628123"/>
          <c:y val="0.20758699653429696"/>
          <c:w val="0.67616887265051406"/>
          <c:h val="0.726561567014878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 w="38100">
              <a:noFill/>
            </a:ln>
          </c:spPr>
          <c:dLbls>
            <c:dLbl>
              <c:idx val="1"/>
              <c:spPr>
                <a:noFill/>
                <a:ln>
                  <a:solidFill>
                    <a:srgbClr val="FF7C80"/>
                  </a:solidFill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7C8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52.941176470588225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</c:spPr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51.724137931034498</c:v>
                </c:pt>
                <c:pt idx="1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БСМП</c:v>
                </c:pt>
                <c:pt idx="1">
                  <c:v>ЦП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37.1</c:v>
                </c:pt>
              </c:numCache>
            </c:numRef>
          </c:val>
        </c:ser>
        <c:axId val="126360960"/>
        <c:axId val="126379136"/>
      </c:barChart>
      <c:catAx>
        <c:axId val="12636096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000" b="1">
                <a:latin typeface="Bookman Old Style" pitchFamily="18" charset="0"/>
              </a:defRPr>
            </a:pPr>
            <a:endParaRPr lang="ru-RU"/>
          </a:p>
        </c:txPr>
        <c:crossAx val="126379136"/>
        <c:crosses val="autoZero"/>
        <c:auto val="1"/>
        <c:lblAlgn val="ctr"/>
        <c:lblOffset val="100"/>
      </c:catAx>
      <c:valAx>
        <c:axId val="126379136"/>
        <c:scaling>
          <c:orientation val="minMax"/>
          <c:max val="55"/>
          <c:min val="15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360960"/>
        <c:crosses val="autoZero"/>
        <c:crossBetween val="between"/>
        <c:majorUnit val="20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defRPr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Летальность ИМ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31938181111189695"/>
          <c:y val="0.34007596230201492"/>
        </c:manualLayout>
      </c:layout>
      <c:overlay val="1"/>
    </c:title>
    <c:plotArea>
      <c:layout>
        <c:manualLayout>
          <c:layoutTarget val="inner"/>
          <c:xMode val="edge"/>
          <c:yMode val="edge"/>
          <c:x val="0.261839909202008"/>
          <c:y val="0.492938091339436"/>
          <c:w val="0.67616887265051406"/>
          <c:h val="0.4216658766751412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 w="38100">
              <a:noFill/>
            </a:ln>
          </c:spPr>
          <c:dLbls>
            <c:dLbl>
              <c:idx val="1"/>
              <c:spPr>
                <a:noFill/>
                <a:ln>
                  <a:solidFill>
                    <a:srgbClr val="FF7C80"/>
                  </a:solidFill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7C8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4.4483985765124556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БСМП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5.9033989266547424</c:v>
                </c:pt>
              </c:numCache>
            </c:numRef>
          </c:val>
        </c:ser>
        <c:axId val="126294272"/>
        <c:axId val="126304256"/>
      </c:barChart>
      <c:catAx>
        <c:axId val="12629427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000" b="1">
                <a:latin typeface="Bookman Old Style" pitchFamily="18" charset="0"/>
              </a:defRPr>
            </a:pPr>
            <a:endParaRPr lang="ru-RU"/>
          </a:p>
        </c:txPr>
        <c:crossAx val="126304256"/>
        <c:crosses val="autoZero"/>
        <c:auto val="1"/>
        <c:lblAlgn val="ctr"/>
        <c:lblOffset val="100"/>
      </c:catAx>
      <c:valAx>
        <c:axId val="126304256"/>
        <c:scaling>
          <c:orientation val="minMax"/>
          <c:max val="7"/>
          <c:min val="3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294272"/>
        <c:crosses val="autoZero"/>
        <c:crossBetween val="between"/>
        <c:majorUnit val="20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9.3262298341120028E-2"/>
          <c:y val="0.19329085386176609"/>
          <c:w val="0.88697503396308941"/>
          <c:h val="0.688513268173454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dLbls>
            <c:dLbl>
              <c:idx val="0"/>
              <c:layout>
                <c:manualLayout>
                  <c:x val="1.032731255981304E-2"/>
                  <c:y val="-1.2995507274259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941981105413251E-3"/>
                  <c:y val="-2.40918353245303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883962210826501E-3"/>
                  <c:y val="8.603380112236852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Коронарографии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1316</c:v>
                </c:pt>
                <c:pt idx="1">
                  <c:v>719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886748848628827E-2"/>
                  <c:y val="-3.091308964173777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76792442165295E-2"/>
                  <c:y val="-1.84044591251378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036179215954691E-2"/>
                  <c:y val="-2.10689523770340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Коронарографии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1257</c:v>
                </c:pt>
                <c:pt idx="1">
                  <c:v>743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Коронарографии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Лист1!$D$2:$D$3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9BBB59">
                  <a:lumMod val="75000"/>
                </a:srgbClr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Коронарографии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1469</c:v>
                </c:pt>
                <c:pt idx="1">
                  <c:v>974</c:v>
                </c:pt>
              </c:numCache>
            </c:numRef>
          </c:val>
        </c:ser>
        <c:shape val="cylinder"/>
        <c:axId val="128063360"/>
        <c:axId val="128094208"/>
        <c:axId val="0"/>
      </c:bar3DChart>
      <c:catAx>
        <c:axId val="128063360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28094208"/>
        <c:crosses val="autoZero"/>
        <c:auto val="1"/>
        <c:lblAlgn val="ctr"/>
        <c:lblOffset val="100"/>
      </c:catAx>
      <c:valAx>
        <c:axId val="128094208"/>
        <c:scaling>
          <c:orientation val="minMax"/>
          <c:max val="1600"/>
          <c:min val="5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8063360"/>
        <c:crosses val="autoZero"/>
        <c:crossBetween val="between"/>
        <c:majorUnit val="20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7.2690238425238848E-2"/>
          <c:y val="0.22324429230085546"/>
          <c:w val="0.9273097615747613"/>
          <c:h val="0.6556049327852463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dLbls>
            <c:dLbl>
              <c:idx val="0"/>
              <c:layout>
                <c:manualLayout>
                  <c:x val="1.7187511775188798E-2"/>
                  <c:y val="-3.84231613154094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72229117111715E-2"/>
                  <c:y val="-2.59655177202533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Стентирование 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481</c:v>
                </c:pt>
                <c:pt idx="1">
                  <c:v>215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2003489620580116E-2"/>
                  <c:y val="-3.14947644706143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272332448374283E-2"/>
                  <c:y val="-2.74352232467998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667858167032973E-2"/>
                  <c:y val="-3.96830907676924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Стентирование 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501</c:v>
                </c:pt>
                <c:pt idx="1">
                  <c:v>239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9BBB59">
                  <a:lumMod val="75000"/>
                </a:srgbClr>
              </a:solidFill>
            </a:ln>
          </c:spPr>
          <c:dLbls>
            <c:dLbl>
              <c:idx val="0"/>
              <c:layout>
                <c:manualLayout>
                  <c:x val="5.0373018148961706E-3"/>
                  <c:y val="-8.818464615042778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559527223443244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Стентирование 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555</c:v>
                </c:pt>
                <c:pt idx="1">
                  <c:v>280</c:v>
                </c:pt>
              </c:numCache>
            </c:numRef>
          </c:val>
        </c:ser>
        <c:shape val="cylinder"/>
        <c:axId val="129013632"/>
        <c:axId val="129015168"/>
        <c:axId val="0"/>
      </c:bar3DChart>
      <c:catAx>
        <c:axId val="129013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9015168"/>
        <c:crosses val="autoZero"/>
        <c:auto val="1"/>
        <c:lblAlgn val="ctr"/>
        <c:lblOffset val="100"/>
      </c:catAx>
      <c:valAx>
        <c:axId val="129015168"/>
        <c:scaling>
          <c:orientation val="minMax"/>
          <c:max val="6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9013632"/>
        <c:crosses val="autoZero"/>
        <c:crossBetween val="between"/>
        <c:majorUnit val="8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4.9089716056366112E-2"/>
          <c:y val="0.17712482404462737"/>
          <c:w val="0.94350951501383562"/>
          <c:h val="0.70829667429174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dLbls>
            <c:dLbl>
              <c:idx val="0"/>
              <c:layout>
                <c:manualLayout>
                  <c:x val="1.5755857978953031E-2"/>
                  <c:y val="-3.15022027005891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975556074534865E-2"/>
                  <c:y val="-1.85170220530733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210278621119176E-2"/>
                  <c:y val="-2.06910484333455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Балонная ангиопластика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</c:v>
                </c:pt>
                <c:pt idx="1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1386665534348169E-2"/>
                  <c:y val="-2.79850067048123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975556074534865E-2"/>
                  <c:y val="-1.85173478963558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669467978642071E-2"/>
                  <c:y val="-2.48292581200146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Балонная ангиопластика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171</c:v>
                </c:pt>
                <c:pt idx="1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мес. 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Балонная ангиопластика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Лист1!$D$2:$D$3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9BBB59">
                  <a:lumMod val="75000"/>
                </a:srgbClr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Балонная ангиопластика</c:v>
                </c:pt>
                <c:pt idx="1">
                  <c:v>в т.ч. больным из ПСО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216</c:v>
                </c:pt>
                <c:pt idx="1">
                  <c:v>107</c:v>
                </c:pt>
              </c:numCache>
            </c:numRef>
          </c:val>
        </c:ser>
        <c:shape val="cylinder"/>
        <c:axId val="129483136"/>
        <c:axId val="129484672"/>
        <c:axId val="0"/>
      </c:bar3DChart>
      <c:catAx>
        <c:axId val="12948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9484672"/>
        <c:crosses val="autoZero"/>
        <c:auto val="1"/>
        <c:lblAlgn val="ctr"/>
        <c:lblOffset val="100"/>
      </c:catAx>
      <c:valAx>
        <c:axId val="129484672"/>
        <c:scaling>
          <c:orientation val="minMax"/>
          <c:max val="23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9483136"/>
        <c:crosses val="autoZero"/>
        <c:crossBetween val="between"/>
        <c:majorUnit val="2000"/>
      </c:valAx>
    </c:plotArea>
    <c:legend>
      <c:legendPos val="t"/>
      <c:legendEntry>
        <c:idx val="1"/>
        <c:txPr>
          <a:bodyPr/>
          <a:lstStyle/>
          <a:p>
            <a:pPr>
              <a:defRPr sz="1600" b="1" i="0" u="none"/>
            </a:pPr>
            <a:endParaRPr lang="ru-RU"/>
          </a:p>
        </c:txPr>
      </c:legendEntry>
      <c:layout>
        <c:manualLayout>
          <c:xMode val="edge"/>
          <c:yMode val="edge"/>
          <c:x val="0"/>
          <c:y val="4.9658516240029198E-2"/>
          <c:w val="0.99903111982991211"/>
          <c:h val="0.10484007611699077"/>
        </c:manualLayout>
      </c:layout>
      <c:spPr>
        <a:ln>
          <a:noFill/>
        </a:ln>
      </c:spPr>
      <c:txPr>
        <a:bodyPr/>
        <a:lstStyle/>
        <a:p>
          <a:pPr>
            <a:defRPr sz="1600" b="1" i="0" u="none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10"/>
      <c:perspective val="0"/>
    </c:view3D>
    <c:plotArea>
      <c:layout>
        <c:manualLayout>
          <c:layoutTarget val="inner"/>
          <c:xMode val="edge"/>
          <c:yMode val="edge"/>
          <c:x val="0.36419335237611428"/>
          <c:y val="5.0442354535009587E-2"/>
          <c:w val="0.61343402906317068"/>
          <c:h val="0.83467906458137942"/>
        </c:manualLayout>
      </c:layout>
      <c:bar3DChart>
        <c:barDir val="bar"/>
        <c:grouping val="clustered"/>
        <c:shape val="cone"/>
        <c:axId val="110005632"/>
        <c:axId val="110163072"/>
        <c:axId val="0"/>
      </c:bar3DChart>
      <c:catAx>
        <c:axId val="1100056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0163072"/>
        <c:crosses val="autoZero"/>
        <c:auto val="1"/>
        <c:lblAlgn val="ctr"/>
        <c:lblOffset val="100"/>
      </c:catAx>
      <c:valAx>
        <c:axId val="110163072"/>
        <c:scaling>
          <c:orientation val="minMax"/>
          <c:max val="28"/>
          <c:min val="15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0005632"/>
        <c:crosses val="autoZero"/>
        <c:crossBetween val="between"/>
        <c:majorUnit val="3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 dirty="0" smtClean="0">
                <a:solidFill>
                  <a:schemeClr val="tx1"/>
                </a:solidFill>
              </a:rPr>
              <a:t>Аспирация тромба</a:t>
            </a:r>
            <a:endParaRPr lang="ru-RU" sz="1400" dirty="0">
              <a:solidFill>
                <a:schemeClr val="tx1"/>
              </a:solidFill>
            </a:endParaRPr>
          </a:p>
        </c:rich>
      </c:tx>
      <c:layout/>
      <c:overlay val="1"/>
    </c:title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8.3800986882216377E-2"/>
          <c:y val="0.13728957016471852"/>
          <c:w val="0.91619901311778384"/>
          <c:h val="0.690115937410463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dLbls>
            <c:dLbl>
              <c:idx val="0"/>
              <c:layout>
                <c:manualLayout>
                  <c:x val="0"/>
                  <c:y val="-3.71303773264958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Аспирация тромба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3.2660980055713988E-2"/>
                  <c:y val="-3.248908016068391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Аспирация тромба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мес. 2018г.</c:v>
                </c:pt>
              </c:strCache>
            </c:strRef>
          </c:tx>
          <c:spPr>
            <a:solidFill>
              <a:srgbClr val="9BBB59">
                <a:lumMod val="20000"/>
                <a:lumOff val="80000"/>
              </a:srgbClr>
            </a:solidFill>
            <a:ln>
              <a:solidFill>
                <a:srgbClr val="9BBB59">
                  <a:lumMod val="75000"/>
                </a:srgbClr>
              </a:solidFill>
            </a:ln>
          </c:spPr>
          <c:dLbls>
            <c:dLbl>
              <c:idx val="0"/>
              <c:layout>
                <c:manualLayout>
                  <c:x val="1.8746438914654991E-2"/>
                  <c:y val="-2.78477829948719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Аспирация тромба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hape val="cylinder"/>
        <c:axId val="129549056"/>
        <c:axId val="129550592"/>
        <c:axId val="0"/>
      </c:bar3DChart>
      <c:catAx>
        <c:axId val="129549056"/>
        <c:scaling>
          <c:orientation val="minMax"/>
        </c:scaling>
        <c:delete val="1"/>
        <c:axPos val="b"/>
        <c:numFmt formatCode="General" sourceLinked="0"/>
        <c:tickLblPos val="none"/>
        <c:crossAx val="129550592"/>
        <c:crosses val="autoZero"/>
        <c:auto val="1"/>
        <c:lblAlgn val="ctr"/>
        <c:lblOffset val="100"/>
      </c:catAx>
      <c:valAx>
        <c:axId val="129550592"/>
        <c:scaling>
          <c:orientation val="minMax"/>
          <c:max val="77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9549056"/>
        <c:crosses val="autoZero"/>
        <c:crossBetween val="between"/>
        <c:majorUnit val="700"/>
      </c:valAx>
      <c:spPr>
        <a:ln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10"/>
      <c:perspective val="0"/>
    </c:view3D>
    <c:plotArea>
      <c:layout>
        <c:manualLayout>
          <c:layoutTarget val="inner"/>
          <c:xMode val="edge"/>
          <c:yMode val="edge"/>
          <c:x val="0.36057943522825442"/>
          <c:y val="3.2340201798230881E-3"/>
          <c:w val="0.61686512690521389"/>
          <c:h val="0.9369605579130286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00B8"/>
              </a:solidFill>
            </c:spPr>
          </c:dPt>
          <c:dPt>
            <c:idx val="2"/>
            <c:spPr>
              <a:solidFill>
                <a:srgbClr val="7D7DFF"/>
              </a:solidFill>
            </c:spPr>
          </c:dPt>
          <c:dLbls>
            <c:dLbl>
              <c:idx val="0"/>
              <c:layout>
                <c:manualLayout>
                  <c:x val="2.8674856276776201E-2"/>
                  <c:y val="-1.7206760224473781E-2"/>
                </c:manualLayout>
              </c:layout>
              <c:tx>
                <c:rich>
                  <a:bodyPr/>
                  <a:lstStyle/>
                  <a:p>
                    <a:pPr>
                      <a:defRPr sz="2400" b="1" i="1" u="sng">
                        <a:solidFill>
                          <a:srgbClr val="FF0000"/>
                        </a:solidFill>
                      </a:defRPr>
                    </a:pPr>
                    <a:r>
                      <a:rPr lang="en-US" sz="2400" i="1" u="sng" dirty="0" smtClean="0">
                        <a:solidFill>
                          <a:srgbClr val="FF0000"/>
                        </a:solidFill>
                      </a:rPr>
                      <a:t>60*</a:t>
                    </a:r>
                    <a:endParaRPr lang="en-US" sz="2800" i="1" u="sng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ln>
                  <a:solidFill>
                    <a:srgbClr val="FF0000"/>
                  </a:solidFill>
                </a:ln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4027387159263E-2"/>
                  <c:y val="1.72067602244737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107226882137812E-3"/>
                  <c:y val="-8.603380112236852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*Критерий эффективности</c:v>
                </c:pt>
                <c:pt idx="1">
                  <c:v>9 мес.2018</c:v>
                </c:pt>
                <c:pt idx="2">
                  <c:v>9 мес.2017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70.5</c:v>
                </c:pt>
                <c:pt idx="2">
                  <c:v>62.8</c:v>
                </c:pt>
              </c:numCache>
            </c:numRef>
          </c:val>
        </c:ser>
        <c:shape val="cylinder"/>
        <c:axId val="114219264"/>
        <c:axId val="114221056"/>
        <c:axId val="0"/>
      </c:bar3DChart>
      <c:catAx>
        <c:axId val="1142192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4221056"/>
        <c:crosses val="autoZero"/>
        <c:auto val="1"/>
        <c:lblAlgn val="ctr"/>
        <c:lblOffset val="100"/>
      </c:catAx>
      <c:valAx>
        <c:axId val="114221056"/>
        <c:scaling>
          <c:orientation val="minMax"/>
          <c:max val="75"/>
          <c:min val="55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219264"/>
        <c:crosses val="autoZero"/>
        <c:crossBetween val="between"/>
        <c:majorUnit val="1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6.847301361970197E-2"/>
          <c:y val="5.4133685978261487E-2"/>
          <c:w val="0.93152698638029807"/>
          <c:h val="0.784746573344998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 койки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3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мес. 2017г.</c:v>
                </c:pt>
                <c:pt idx="1">
                  <c:v>9 мес.2018г.</c:v>
                </c:pt>
                <c:pt idx="2">
                  <c:v>*Критерий эффективности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236</c:v>
                </c:pt>
                <c:pt idx="1">
                  <c:v>227</c:v>
                </c:pt>
                <c:pt idx="2">
                  <c:v>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9 мес. 2017г.</c:v>
                </c:pt>
                <c:pt idx="1">
                  <c:v>9 мес.2018г.</c:v>
                </c:pt>
                <c:pt idx="2">
                  <c:v>*Критерий эффективности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hape val="box"/>
        <c:axId val="109572480"/>
        <c:axId val="109574016"/>
        <c:axId val="0"/>
      </c:bar3DChart>
      <c:catAx>
        <c:axId val="109572480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00" b="1"/>
            </a:pPr>
            <a:endParaRPr lang="ru-RU"/>
          </a:p>
        </c:txPr>
        <c:crossAx val="109574016"/>
        <c:crosses val="autoZero"/>
        <c:auto val="1"/>
        <c:lblAlgn val="ctr"/>
        <c:lblOffset val="100"/>
      </c:catAx>
      <c:valAx>
        <c:axId val="109574016"/>
        <c:scaling>
          <c:orientation val="minMax"/>
          <c:max val="260"/>
          <c:min val="21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9572480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0906083868209483"/>
          <c:y val="0.10547388852877815"/>
        </c:manualLayout>
      </c:layout>
      <c:txPr>
        <a:bodyPr/>
        <a:lstStyle/>
        <a:p>
          <a:pPr algn="l">
            <a:defRPr sz="2400">
              <a:solidFill>
                <a:srgbClr val="0000FF"/>
              </a:solidFill>
            </a:defRPr>
          </a:pPr>
          <a:endParaRPr lang="ru-RU"/>
        </a:p>
      </c:txPr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9.9441515942128758E-2"/>
          <c:y val="0.15152821335290648"/>
          <c:w val="0.9005584840578712"/>
          <c:h val="0.726440217909366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пребывание больного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 мес. 2017г.</c:v>
                </c:pt>
                <c:pt idx="1">
                  <c:v>9 мес.2018</c:v>
                </c:pt>
                <c:pt idx="2">
                  <c:v>*Критерий эффективности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</c:v>
                </c:pt>
                <c:pt idx="1">
                  <c:v>9</c:v>
                </c:pt>
                <c:pt idx="2" formatCode="General">
                  <c:v>12.3</c:v>
                </c:pt>
              </c:numCache>
            </c:numRef>
          </c:val>
        </c:ser>
        <c:shape val="cylinder"/>
        <c:axId val="114522368"/>
        <c:axId val="114528256"/>
        <c:axId val="0"/>
      </c:bar3DChart>
      <c:catAx>
        <c:axId val="114522368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00" b="1"/>
            </a:pPr>
            <a:endParaRPr lang="ru-RU"/>
          </a:p>
        </c:txPr>
        <c:crossAx val="114528256"/>
        <c:crosses val="autoZero"/>
        <c:auto val="1"/>
        <c:lblAlgn val="ctr"/>
        <c:lblOffset val="100"/>
      </c:catAx>
      <c:valAx>
        <c:axId val="114528256"/>
        <c:scaling>
          <c:orientation val="minMax"/>
          <c:max val="13"/>
          <c:min val="7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522368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solidFill>
                  <a:srgbClr val="0000FF"/>
                </a:solidFill>
              </a:defRPr>
            </a:pPr>
            <a:r>
              <a:rPr lang="ru-RU" sz="2400" dirty="0">
                <a:solidFill>
                  <a:srgbClr val="0000FF"/>
                </a:solidFill>
              </a:rPr>
              <a:t>Оборот </a:t>
            </a:r>
            <a:r>
              <a:rPr lang="ru-RU" sz="2400" dirty="0" smtClean="0">
                <a:solidFill>
                  <a:srgbClr val="0000FF"/>
                </a:solidFill>
              </a:rPr>
              <a:t>койки</a:t>
            </a:r>
            <a:endParaRPr lang="ru-RU" sz="24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38709854887918438"/>
          <c:y val="5.0911890682829294E-2"/>
        </c:manualLayout>
      </c:layout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0.11547381487527027"/>
          <c:y val="0.23600482057734984"/>
          <c:w val="0.84721729636877985"/>
          <c:h val="0.587814608162963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койки</c:v>
                </c:pt>
              </c:strCache>
            </c:strRef>
          </c:tx>
          <c:spPr>
            <a:solidFill>
              <a:srgbClr val="D60093"/>
            </a:solidFill>
          </c:spPr>
          <c:dLbls>
            <c:dLbl>
              <c:idx val="0"/>
              <c:layout>
                <c:manualLayout>
                  <c:x val="-6.4872599625682321E-3"/>
                  <c:y val="2.29226513399324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958585798159186E-2"/>
                  <c:y val="1.77721006567001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2017г.</c:v>
                </c:pt>
                <c:pt idx="1">
                  <c:v>9 мес. 2018г.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25.9</c:v>
                </c:pt>
                <c:pt idx="1">
                  <c:v>25.1</c:v>
                </c:pt>
              </c:numCache>
            </c:numRef>
          </c:val>
        </c:ser>
        <c:shape val="box"/>
        <c:axId val="114712576"/>
        <c:axId val="114714112"/>
        <c:axId val="0"/>
      </c:bar3DChart>
      <c:catAx>
        <c:axId val="11471257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114714112"/>
        <c:crosses val="autoZero"/>
        <c:auto val="1"/>
        <c:lblAlgn val="ctr"/>
        <c:lblOffset val="100"/>
      </c:catAx>
      <c:valAx>
        <c:axId val="114714112"/>
        <c:scaling>
          <c:orientation val="minMax"/>
          <c:max val="26"/>
          <c:min val="23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712576"/>
        <c:crosses val="autoZero"/>
        <c:crossBetween val="between"/>
        <c:majorUnit val="4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0000FF"/>
                </a:solidFill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Выполнение</a:t>
            </a:r>
            <a:r>
              <a:rPr lang="ru-RU" sz="2400" baseline="0" dirty="0" smtClean="0">
                <a:solidFill>
                  <a:srgbClr val="0000FF"/>
                </a:solidFill>
              </a:rPr>
              <a:t> плана ОМС, %</a:t>
            </a:r>
            <a:endParaRPr lang="ru-RU" sz="24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047370215724823"/>
          <c:y val="3.1310684997251058E-2"/>
        </c:manualLayout>
      </c:layout>
      <c:overlay val="1"/>
    </c:title>
    <c:view3D>
      <c:rotX val="0"/>
      <c:rotY val="0"/>
      <c:perspective val="20"/>
    </c:view3D>
    <c:plotArea>
      <c:layout>
        <c:manualLayout>
          <c:layoutTarget val="inner"/>
          <c:xMode val="edge"/>
          <c:yMode val="edge"/>
          <c:x val="8.0712906899233466E-2"/>
          <c:y val="0.13374976818313936"/>
          <c:w val="0.91928709310076651"/>
          <c:h val="0.698610413720161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rgbClr val="D5D5FF"/>
            </a:solidFill>
          </c:spPr>
          <c:dLbls>
            <c:dLbl>
              <c:idx val="0"/>
              <c:layout>
                <c:manualLayout>
                  <c:x val="-9.2825943316239799E-3"/>
                  <c:y val="1.04368949990836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5651886632478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Законченные случаи</c:v>
                </c:pt>
                <c:pt idx="1">
                  <c:v>Посещения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104.6</c:v>
                </c:pt>
                <c:pt idx="1">
                  <c:v>100.1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мес.2018</c:v>
                </c:pt>
              </c:strCache>
            </c:strRef>
          </c:tx>
          <c:spPr>
            <a:solidFill>
              <a:srgbClr val="B3B3FF"/>
            </a:solidFill>
          </c:spPr>
          <c:dLbls>
            <c:dLbl>
              <c:idx val="0"/>
              <c:layout>
                <c:manualLayout>
                  <c:x val="-9.2825943316239383E-3"/>
                  <c:y val="1.73948249984728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565188663247949E-2"/>
                  <c:y val="1.391585999877826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Законченные случаи</c:v>
                </c:pt>
                <c:pt idx="1">
                  <c:v>Посещения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105.5</c:v>
                </c:pt>
                <c:pt idx="1">
                  <c:v>116.9</c:v>
                </c:pt>
              </c:numCache>
            </c:numRef>
          </c:val>
        </c:ser>
        <c:shape val="cylinder"/>
        <c:axId val="114784896"/>
        <c:axId val="114794880"/>
        <c:axId val="0"/>
      </c:bar3DChart>
      <c:catAx>
        <c:axId val="114784896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800" b="1"/>
            </a:pPr>
            <a:endParaRPr lang="ru-RU"/>
          </a:p>
        </c:txPr>
        <c:crossAx val="114794880"/>
        <c:crosses val="autoZero"/>
        <c:auto val="1"/>
        <c:lblAlgn val="ctr"/>
        <c:lblOffset val="100"/>
      </c:catAx>
      <c:valAx>
        <c:axId val="114794880"/>
        <c:scaling>
          <c:orientation val="minMax"/>
          <c:max val="120"/>
          <c:min val="8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78489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14782787292639998"/>
          <c:y val="0.15158754486700637"/>
          <c:w val="0.5365639197983848"/>
          <c:h val="9.6956015198968071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3638042100783508E-2"/>
          <c:y val="5.3890617091928099E-2"/>
          <c:w val="0.95636195789921652"/>
          <c:h val="0.750625316322878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2017г.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>
                <c:manualLayout>
                  <c:x val="-5.039122637167299E-3"/>
                  <c:y val="-2.029635596044883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188301828897332E-3"/>
                  <c:y val="-3.56937853466016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1185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39254897603972E-3"/>
                  <c:y val="-3.9193176066856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797075457224333E-3"/>
                  <c:y val="-2.44957350417854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10288</c:v>
                </c:pt>
                <c:pt idx="1">
                  <c:v>1217</c:v>
                </c:pt>
                <c:pt idx="2">
                  <c:v>2670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мес.2018г.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389903767306295E-3"/>
                  <c:y val="-3.98930542109077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17367911501893E-2"/>
                  <c:y val="-2.93948820501425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757952820057031E-2"/>
                  <c:y val="-1.88967098893773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195613185836494E-2"/>
                  <c:y val="-2.93948820501425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ВМП</c:v>
                </c:pt>
                <c:pt idx="2">
                  <c:v>детям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9646</c:v>
                </c:pt>
                <c:pt idx="1">
                  <c:v>1189</c:v>
                </c:pt>
                <c:pt idx="2">
                  <c:v>2523</c:v>
                </c:pt>
              </c:numCache>
            </c:numRef>
          </c:val>
        </c:ser>
        <c:shape val="cylinder"/>
        <c:axId val="115388800"/>
        <c:axId val="115390336"/>
        <c:axId val="0"/>
      </c:bar3DChart>
      <c:catAx>
        <c:axId val="1153888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115390336"/>
        <c:crosses val="autoZero"/>
        <c:auto val="1"/>
        <c:lblAlgn val="ctr"/>
        <c:lblOffset val="100"/>
      </c:catAx>
      <c:valAx>
        <c:axId val="115390336"/>
        <c:scaling>
          <c:orientation val="minMax"/>
          <c:max val="11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5388800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0.39160278487575478"/>
          <c:y val="0.13868234217362091"/>
          <c:w val="0.52440046344057034"/>
          <c:h val="0.114495545468493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0.35294</cdr:x>
      <cdr:y>0.70505</cdr:y>
    </cdr:from>
    <cdr:to>
      <cdr:x>0.48308</cdr:x>
      <cdr:y>0.78481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3456384" y="4010744"/>
          <a:ext cx="1274440" cy="453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0.32353</cdr:x>
      <cdr:y>0.83926</cdr:y>
    </cdr:from>
    <cdr:to>
      <cdr:x>0.4169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352" y="5400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0.30882</cdr:x>
      <cdr:y>0.83926</cdr:y>
    </cdr:from>
    <cdr:to>
      <cdr:x>0.4022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336" y="5400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0.44944</cdr:x>
      <cdr:y>0.89873</cdr:y>
    </cdr:from>
    <cdr:to>
      <cdr:x>0.54281</cdr:x>
      <cdr:y>0.98734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80320" y="5112568"/>
          <a:ext cx="598381" cy="504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-3,1 %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0.8427</cdr:x>
      <cdr:y>0.90667</cdr:y>
    </cdr:from>
    <cdr:to>
      <cdr:x>0.97655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76170" y="4896544"/>
          <a:ext cx="822177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+13,0 %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0.35294</cdr:x>
      <cdr:y>0.70505</cdr:y>
    </cdr:from>
    <cdr:to>
      <cdr:x>0.48308</cdr:x>
      <cdr:y>0.78481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3456384" y="4010744"/>
          <a:ext cx="1274440" cy="453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0.32353</cdr:x>
      <cdr:y>0.83926</cdr:y>
    </cdr:from>
    <cdr:to>
      <cdr:x>0.4169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352" y="5400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0.30882</cdr:x>
      <cdr:y>0.83926</cdr:y>
    </cdr:from>
    <cdr:to>
      <cdr:x>0.4022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336" y="5400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0.16393</cdr:x>
      <cdr:y>0.0226</cdr:y>
    </cdr:from>
    <cdr:to>
      <cdr:x>0.63934</cdr:x>
      <cdr:y>0.168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77495"/>
          <a:ext cx="2088232" cy="498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0000FF"/>
              </a:solidFill>
            </a:rPr>
            <a:t>Работа койки</a:t>
          </a:r>
          <a:endParaRPr lang="ru-RU" sz="2400" b="1" dirty="0">
            <a:solidFill>
              <a:srgbClr val="0000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0F6FD-E85F-4B93-9B74-329759C7BF5F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BCAB5-E455-4BCE-BC38-2D2625973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16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F7540-2BEC-4F80-A9FD-7A1FF895A35D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691064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84E06-6D18-449F-A266-317BA0BB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5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968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84E06-6D18-449F-A266-317BA0BBFB7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14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619D-1FD1-4D0E-AA39-1D9A1DBF3F9C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62BD-B913-420D-AB43-FD685BD89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40AC-E5CA-4C90-82BC-2B180540093F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1F84-641F-4055-954B-83AA6D95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EF9A-503E-4C13-BF3A-254E6700395A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A0D1-0BBA-42C0-9AF9-1EDD21A3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1216-0C37-430B-8673-80E152DA7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30F8-577F-4FC4-AA79-AFC9BE34D73C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4DD2-6A9F-4327-8019-FF881B83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40AC-9566-4BA0-99F2-1B6040FBBA46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F5A6-4490-4DFA-A06B-76A2E4057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450F-E59E-4515-BDA1-06E654A95E2E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07-58E7-4D61-9FE7-10C70266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7BD0-33E1-4FF3-A4B4-C0AD4F7838B7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A23B-6816-48F8-894E-F0E4F4F2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AB85-BB24-4BF9-87C9-07502A676DE8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0B1F-FD87-4FFE-ADC8-E27E30B5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C690-3DE4-4450-B3D5-7107E31F8EFF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E8A4-0B2D-4E18-B071-6CFD17BEC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AED7-E43C-474B-BA74-219C77E699C4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3626-CD44-43EF-9315-C14646660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4A36-EEF2-4962-A90F-E6F12E2ADF28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E66A-F952-4D0E-8BB2-74B32F657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9964-1F1E-456D-B21D-4A7F45A8A702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4AB40-E0D8-4F7E-82CA-47340C50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CAcQjRw&amp;url=http://skibindenis.ru/page-4.html&amp;ei=LjrLVL7VCseAUdPhgpAH&amp;bvm=bv.84607526,d.d24&amp;psig=AFQjCNEgPFXz1kVlUVJVbVoFYmHNz7LPRg&amp;ust=142269112670484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4109346" y="4980563"/>
            <a:ext cx="50006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dirty="0">
                <a:solidFill>
                  <a:srgbClr val="183FE6"/>
                </a:solidFill>
                <a:latin typeface="Bookman Old Style" pitchFamily="18" charset="0"/>
              </a:rPr>
              <a:t>Главный врач 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ru-RU" sz="4000" b="1" dirty="0">
                <a:solidFill>
                  <a:srgbClr val="183FE6"/>
                </a:solidFill>
                <a:latin typeface="Bookman Old Style" pitchFamily="18" charset="0"/>
              </a:rPr>
              <a:t>И.М. </a:t>
            </a:r>
            <a:r>
              <a:rPr lang="ru-RU" sz="4000" b="1" dirty="0" err="1" smtClean="0">
                <a:solidFill>
                  <a:srgbClr val="183FE6"/>
                </a:solidFill>
                <a:latin typeface="Bookman Old Style" pitchFamily="18" charset="0"/>
              </a:rPr>
              <a:t>Карамова</a:t>
            </a:r>
            <a:endParaRPr lang="ru-RU" sz="4000" b="1" dirty="0" smtClean="0">
              <a:solidFill>
                <a:srgbClr val="183FE6"/>
              </a:solidFill>
              <a:latin typeface="Bookman Old Style" pitchFamily="18" charset="0"/>
            </a:endParaRP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endParaRPr lang="ru-RU" sz="2000" b="1" dirty="0" smtClean="0">
              <a:solidFill>
                <a:srgbClr val="183FE6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0350" y="5286375"/>
            <a:ext cx="184150" cy="482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ru-RU" sz="40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8605" y="5405513"/>
            <a:ext cx="1107051" cy="11070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rgbClr val="66FF99">
                <a:alpha val="40000"/>
              </a:srgbClr>
            </a:glow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Горизонтальный свиток 8"/>
          <p:cNvSpPr/>
          <p:nvPr/>
        </p:nvSpPr>
        <p:spPr>
          <a:xfrm rot="21429837">
            <a:off x="217118" y="256195"/>
            <a:ext cx="8715375" cy="4601485"/>
          </a:xfrm>
          <a:prstGeom prst="horizontalScroll">
            <a:avLst/>
          </a:prstGeom>
          <a:gradFill flip="none" rotWithShape="1">
            <a:gsLst>
              <a:gs pos="27000">
                <a:srgbClr val="0E2480"/>
              </a:gs>
              <a:gs pos="20000">
                <a:srgbClr val="0000FF"/>
              </a:gs>
              <a:gs pos="14000">
                <a:srgbClr val="66FF99"/>
              </a:gs>
              <a:gs pos="73000">
                <a:srgbClr val="122EA6"/>
              </a:gs>
              <a:gs pos="79000">
                <a:srgbClr val="0000FF"/>
              </a:gs>
              <a:gs pos="86000">
                <a:srgbClr val="66FF99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i="1" dirty="0">
                <a:solidFill>
                  <a:schemeClr val="bg1"/>
                </a:solidFill>
                <a:latin typeface="Bookman Old Style" pitchFamily="18" charset="0"/>
                <a:cs typeface="Arial" charset="0"/>
              </a:rPr>
              <a:t>Итоги работы </a:t>
            </a:r>
          </a:p>
          <a:p>
            <a:pPr algn="ctr">
              <a:defRPr/>
            </a:pPr>
            <a:r>
              <a:rPr lang="ru-RU" sz="4800" b="1" i="1" dirty="0">
                <a:solidFill>
                  <a:schemeClr val="bg1"/>
                </a:solidFill>
                <a:latin typeface="Bookman Old Style" pitchFamily="18" charset="0"/>
                <a:cs typeface="Arial" charset="0"/>
              </a:rPr>
              <a:t>ГБУЗ РБ БСМП г. Уфа </a:t>
            </a:r>
          </a:p>
          <a:p>
            <a:pPr algn="ctr">
              <a:defRPr/>
            </a:pPr>
            <a:r>
              <a:rPr lang="ru-RU" sz="4800" b="1" i="1" dirty="0">
                <a:solidFill>
                  <a:schemeClr val="bg1"/>
                </a:solidFill>
                <a:latin typeface="Bookman Old Style" pitchFamily="18" charset="0"/>
                <a:cs typeface="Arial" charset="0"/>
              </a:rPr>
              <a:t>за 9</a:t>
            </a:r>
            <a:r>
              <a:rPr lang="ru-RU" sz="4800" b="1" i="1" dirty="0" smtClean="0">
                <a:solidFill>
                  <a:schemeClr val="bg1"/>
                </a:solidFill>
                <a:latin typeface="Bookman Old Style" pitchFamily="18" charset="0"/>
                <a:cs typeface="Arial" charset="0"/>
              </a:rPr>
              <a:t> месяцев 2018 г. </a:t>
            </a:r>
            <a:endParaRPr lang="ru-RU" sz="4800" b="1" i="1" dirty="0">
              <a:solidFill>
                <a:schemeClr val="bg1"/>
              </a:solidFill>
              <a:latin typeface="Bookman Old Styl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458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936"/>
            <a:ext cx="2449974" cy="1469983"/>
          </a:xfrm>
          <a:prstGeom prst="rect">
            <a:avLst/>
          </a:prstGeom>
        </p:spPr>
      </p:pic>
      <p:pic>
        <p:nvPicPr>
          <p:cNvPr id="6" name="Рисунок 5" descr="https://encrypted-tbn2.gstatic.com/images?q=tbn:ANd9GcTmcpu75y2odeRGKJMdn5paOZvG8TWmVNNY2ac-YOnUo5zHT2Yi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953" y="4973498"/>
            <a:ext cx="1847767" cy="1551846"/>
          </a:xfrm>
          <a:prstGeom prst="round2DiagRect">
            <a:avLst/>
          </a:prstGeom>
          <a:noFill/>
          <a:ln w="9525">
            <a:solidFill>
              <a:srgbClr val="9021FF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94862" y="5301208"/>
            <a:ext cx="673113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Центр удаленных консультаций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114 чел.</a:t>
            </a:r>
            <a:endParaRPr lang="ru-RU" sz="28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9489" y="3354096"/>
            <a:ext cx="673113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Консультации по телефону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1394 чел.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685" y="2348880"/>
            <a:ext cx="2232248" cy="192191"/>
          </a:xfrm>
          <a:prstGeom prst="roundRect">
            <a:avLst>
              <a:gd name="adj" fmla="val 190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39752" y="1261613"/>
            <a:ext cx="684135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Консультировано на выездах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59 чел.</a:t>
            </a:r>
            <a:endParaRPr lang="ru-RU" sz="28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4628" y="0"/>
            <a:ext cx="3703276" cy="1052736"/>
          </a:xfrm>
          <a:prstGeom prst="flowChartMulti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cap="all" dirty="0" err="1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работА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РСЦ № 1</a:t>
            </a: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54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4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355938"/>
              </p:ext>
            </p:extLst>
          </p:nvPr>
        </p:nvGraphicFramePr>
        <p:xfrm>
          <a:off x="285750" y="1268759"/>
          <a:ext cx="8390705" cy="5499526"/>
        </p:xfrm>
        <a:graphic>
          <a:graphicData uri="http://schemas.openxmlformats.org/drawingml/2006/table">
            <a:tbl>
              <a:tblPr/>
              <a:tblGrid>
                <a:gridCol w="3877085"/>
                <a:gridCol w="1504540"/>
                <a:gridCol w="1504540"/>
                <a:gridCol w="1504540"/>
              </a:tblGrid>
              <a:tr h="631820"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Всего исследований и процедур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мес.</a:t>
                      </a:r>
                    </a:p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мес.</a:t>
                      </a:r>
                    </a:p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Динамика /%/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823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Эндоскопические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8 381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- 9,2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8077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Рентгендиагностические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исследования,КТ,МРТ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80 758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81 610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+1,1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85823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Лабораторные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1 403 260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1 453 245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+3,6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5823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Функциональные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47 246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51 701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+9,4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58077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Ультразвуковые исследования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44 816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58 711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+31,0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5823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Физиотерапевтические процедуры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128 742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118 883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- 7,7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Шестиугольник 1"/>
          <p:cNvSpPr/>
          <p:nvPr/>
        </p:nvSpPr>
        <p:spPr>
          <a:xfrm>
            <a:off x="424285" y="182890"/>
            <a:ext cx="8507288" cy="864096"/>
          </a:xfrm>
          <a:prstGeom prst="hexagon">
            <a:avLst/>
          </a:prstGeom>
          <a:gradFill flip="none" rotWithShape="1">
            <a:gsLst>
              <a:gs pos="88000">
                <a:srgbClr val="7030A0"/>
              </a:gs>
              <a:gs pos="13000">
                <a:srgbClr val="9900FF"/>
              </a:gs>
              <a:gs pos="57000">
                <a:srgbClr val="9900FF"/>
              </a:gs>
              <a:gs pos="34000">
                <a:srgbClr val="0000F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  <a:latin typeface="Bookman Old Style" pitchFamily="18" charset="0"/>
              </a:rPr>
              <a:t>Работа </a:t>
            </a:r>
            <a:r>
              <a:rPr lang="ru-RU" sz="2800" b="1" dirty="0" err="1">
                <a:solidFill>
                  <a:schemeClr val="bg1"/>
                </a:solidFill>
                <a:latin typeface="Bookman Old Style" pitchFamily="18" charset="0"/>
              </a:rPr>
              <a:t>параклинических</a:t>
            </a:r>
            <a:r>
              <a:rPr lang="ru-RU" sz="2800" b="1" dirty="0">
                <a:solidFill>
                  <a:schemeClr val="bg1"/>
                </a:solidFill>
                <a:latin typeface="Bookman Old Style" pitchFamily="18" charset="0"/>
              </a:rPr>
              <a:t> подразделений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3556222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/>
          </p:cNvSpPr>
          <p:nvPr>
            <p:ph type="title"/>
          </p:nvPr>
        </p:nvSpPr>
        <p:spPr>
          <a:xfrm>
            <a:off x="-9879" y="692696"/>
            <a:ext cx="9144000" cy="559793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Основные целевые показатели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реализации «дорожной карты»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в ГБУЗ РБ БСМП г. Уфа </a:t>
            </a:r>
            <a:b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  <a:latin typeface="Bookman Old Style" pitchFamily="18" charset="0"/>
              </a:rPr>
              <a:t>за 9 мес. 2018 г.</a:t>
            </a:r>
          </a:p>
        </p:txBody>
      </p:sp>
      <p:graphicFrame>
        <p:nvGraphicFramePr>
          <p:cNvPr id="89407" name="Group 3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9613378"/>
              </p:ext>
            </p:extLst>
          </p:nvPr>
        </p:nvGraphicFramePr>
        <p:xfrm>
          <a:off x="323528" y="1988840"/>
          <a:ext cx="8460000" cy="472656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42358"/>
                <a:gridCol w="1658821"/>
                <a:gridCol w="1658821"/>
              </a:tblGrid>
              <a:tr h="756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Целевой  показатель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Критерии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БСМП</a:t>
                      </a: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</a:tr>
              <a:tr h="968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</a:rPr>
                        <a:t>Число дней работы койки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255</a:t>
                      </a: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227</a:t>
                      </a: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</a:tr>
              <a:tr h="1028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</a:rPr>
                        <a:t>Средняя длительность лечения, дни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12,3</a:t>
                      </a: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9,0</a:t>
                      </a:r>
                    </a:p>
                  </a:txBody>
                  <a:tcPr marL="91438" marR="91438" marT="45727" marB="45727" anchor="ctr" horzOverflow="overflow">
                    <a:solidFill>
                      <a:schemeClr val="bg1"/>
                    </a:solidFill>
                  </a:tcPr>
                </a:tc>
              </a:tr>
              <a:tr h="862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</a:rPr>
                        <a:t>Оперативная активность, %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62,6</a:t>
                      </a:r>
                    </a:p>
                  </a:txBody>
                  <a:tcPr marL="91438" marR="91438" marT="45709" marB="4570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62,7</a:t>
                      </a:r>
                    </a:p>
                  </a:txBody>
                  <a:tcPr marL="91438" marR="91438" marT="45709" marB="45709" anchor="ctr" horzOverflow="overflow">
                    <a:solidFill>
                      <a:schemeClr val="bg1"/>
                    </a:solidFill>
                  </a:tcPr>
                </a:tc>
              </a:tr>
              <a:tr h="10285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</a:rPr>
                        <a:t>Внутрибольничная летальность, %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1438" marR="91438" marT="45697" marB="4569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2,5</a:t>
                      </a:r>
                    </a:p>
                  </a:txBody>
                  <a:tcPr marL="91438" marR="91438" marT="45709" marB="4570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1,8</a:t>
                      </a:r>
                    </a:p>
                  </a:txBody>
                  <a:tcPr marL="91438" marR="91438" marT="45709" marB="45709"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1186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4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3089343"/>
              </p:ext>
            </p:extLst>
          </p:nvPr>
        </p:nvGraphicFramePr>
        <p:xfrm>
          <a:off x="285750" y="1196752"/>
          <a:ext cx="8390706" cy="5522949"/>
        </p:xfrm>
        <a:graphic>
          <a:graphicData uri="http://schemas.openxmlformats.org/drawingml/2006/table">
            <a:tbl>
              <a:tblPr/>
              <a:tblGrid>
                <a:gridCol w="4305084"/>
                <a:gridCol w="1997390"/>
                <a:gridCol w="2088232"/>
              </a:tblGrid>
              <a:tr h="640106"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мес.</a:t>
                      </a:r>
                    </a:p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 мес.</a:t>
                      </a:r>
                    </a:p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6038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Опрошено пациентов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Удовлетворенность качеством предоставления медицинских услуг в БСМП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88,95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91,68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80264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Основные недостатки в отделениях (время ожидания госпитализации в ПДО более 2 часов)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терапия, </a:t>
                      </a:r>
                    </a:p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неврология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Терапия,    отделение медицинской реабилитации, неврология, неврологическое ОНМК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4437">
                <a:tc>
                  <a:txBody>
                    <a:bodyPr/>
                    <a:lstStyle/>
                    <a:p>
                      <a:pPr marL="0" marR="0" lvl="0" indent="36513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Доля пациентов, удовлетворенных питанием 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70,88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69,88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Шестиугольник 1"/>
          <p:cNvSpPr/>
          <p:nvPr/>
        </p:nvSpPr>
        <p:spPr>
          <a:xfrm>
            <a:off x="424285" y="182890"/>
            <a:ext cx="8507288" cy="864096"/>
          </a:xfrm>
          <a:prstGeom prst="hexagon">
            <a:avLst/>
          </a:prstGeom>
          <a:gradFill flip="none" rotWithShape="1">
            <a:gsLst>
              <a:gs pos="88000">
                <a:srgbClr val="333399"/>
              </a:gs>
              <a:gs pos="13000">
                <a:srgbClr val="9900FF"/>
              </a:gs>
              <a:gs pos="76000">
                <a:srgbClr val="9900FF"/>
              </a:gs>
              <a:gs pos="29000">
                <a:srgbClr val="3333F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Bookman Old Style" pitchFamily="18" charset="0"/>
              </a:rPr>
              <a:t>Результаты анкетирования пациентов</a:t>
            </a:r>
            <a:endParaRPr lang="ru-RU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550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3902582"/>
              </p:ext>
            </p:extLst>
          </p:nvPr>
        </p:nvGraphicFramePr>
        <p:xfrm>
          <a:off x="179512" y="260649"/>
          <a:ext cx="8352928" cy="65378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55198"/>
                <a:gridCol w="4497730"/>
              </a:tblGrid>
              <a:tr h="5411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Предложения пациентов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</a:tr>
              <a:tr h="347758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cap="all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r>
                        <a:rPr lang="ru-RU" sz="1800" b="1" u="none" cap="all" baseline="0" dirty="0" smtClean="0">
                          <a:solidFill>
                            <a:srgbClr val="0000FF"/>
                          </a:solidFill>
                        </a:rPr>
                        <a:t> месяцев </a:t>
                      </a:r>
                      <a:r>
                        <a:rPr lang="ru-RU" sz="1800" b="1" u="none" cap="all" dirty="0" smtClean="0">
                          <a:solidFill>
                            <a:srgbClr val="0000FF"/>
                          </a:solidFill>
                        </a:rPr>
                        <a:t>2017 г</a:t>
                      </a:r>
                      <a:r>
                        <a:rPr lang="en-US" sz="1800" b="1" u="none" cap="all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ru-RU" sz="1800" b="1" u="none" cap="all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cap="all" dirty="0" smtClean="0">
                          <a:solidFill>
                            <a:srgbClr val="0000FF"/>
                          </a:solidFill>
                        </a:rPr>
                        <a:t>9 месяцев 2018 г.</a:t>
                      </a:r>
                      <a:endParaRPr lang="ru-RU" sz="1800" b="1" u="none" cap="all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98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Регулярное достоверное предоставление информации о состоянии здоровья (все отделения)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Телевизор в холл, радио (ДЛОР, педиатрия, урология, травматология)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Открыть игровую комнату для детей (ДХО)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Разместить микроволновые печи в холле отделения (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нейрореабилитация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травматология)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Сменить тумбочки и кровати в палатах (РХМДЛ)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Кулер с питьевой водой в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холл (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нейрореабилитация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Зеркала в палату и коридор (РХМДЛ)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Разнообразить и улучшить качество приготовления питания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(все отделения)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Регулярное достоверное предоставление информации о состоянии здоровья (все отделения)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Телевизор в холл и/или палату (педиатрия, ДХО, гнойная хирургия, урология,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травматология)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Открыть игровую комнату для детей (ДХО)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Предоставить микроволновые печи (травматология, отделение медицинской реабилитации)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Повесить зеркала в палату и коридор (РХМДЛ)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Кондиционер в палату (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ДЛОР,гинекология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v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/>
                        <a:t>     Электрический чайник или </a:t>
                      </a:r>
                      <a:r>
                        <a:rPr lang="ru-RU" sz="1500" b="1" i="0" dirty="0" err="1" smtClean="0"/>
                        <a:t>термопот</a:t>
                      </a:r>
                      <a:r>
                        <a:rPr lang="ru-RU" sz="1500" b="1" i="0" dirty="0" smtClean="0"/>
                        <a:t>     (гнойная хирургия)</a:t>
                      </a:r>
                    </a:p>
                    <a:p>
                      <a:pPr lv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/>
                        <a:t>     Аптечный пункт (все отделения)</a:t>
                      </a:r>
                    </a:p>
                    <a:p>
                      <a:pPr lv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/>
                        <a:t>     Плафоны на светильники, </a:t>
                      </a:r>
                      <a:r>
                        <a:rPr lang="en-US" sz="1500" b="1" i="0" dirty="0" err="1" smtClean="0"/>
                        <a:t>Wi-fi</a:t>
                      </a:r>
                      <a:r>
                        <a:rPr lang="en-US" sz="1500" b="1" i="0" dirty="0" smtClean="0"/>
                        <a:t> </a:t>
                      </a:r>
                      <a:r>
                        <a:rPr lang="ru-RU" sz="1500" b="1" i="0" dirty="0" smtClean="0"/>
                        <a:t>интернет, поменять розетки(хирургия, гинекология);</a:t>
                      </a:r>
                    </a:p>
                    <a:p>
                      <a:pPr lv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/>
                        <a:t>     Кулер с питьевой водой с круглосуточным доступом (хирургия, травматология, гинекология )</a:t>
                      </a:r>
                    </a:p>
                    <a:p>
                      <a:pPr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>
                          <a:ea typeface="Calibri" pitchFamily="34" charset="0"/>
                          <a:cs typeface="Arial" pitchFamily="34" charset="0"/>
                        </a:rPr>
                        <a:t>     Разместить душевую кабину в палату (травматология, ДЛОР);</a:t>
                      </a:r>
                      <a:endParaRPr lang="ru-RU" sz="1500" b="1" i="0" dirty="0" smtClean="0"/>
                    </a:p>
                    <a:p>
                      <a:pPr lv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500" b="1" i="0" dirty="0" smtClean="0"/>
                        <a:t>     Разнообразить и улучшить качество приготовления   пищи (все отделения)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35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4504055"/>
              </p:ext>
            </p:extLst>
          </p:nvPr>
        </p:nvGraphicFramePr>
        <p:xfrm>
          <a:off x="159840" y="764704"/>
          <a:ext cx="8842185" cy="59766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842185"/>
              </a:tblGrid>
              <a:tr h="5976664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700" b="1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Признать работу ГБУЗ РБ БСМП г. Уфа за 9 мес. 2018г. </a:t>
                      </a:r>
                      <a:r>
                        <a:rPr lang="ru-RU" sz="1700" b="1" cap="all" baseline="0" dirty="0" err="1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удовлетворительноЙ</a:t>
                      </a:r>
                      <a:r>
                        <a:rPr lang="ru-RU" sz="1700" b="1" cap="all" baseline="0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.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700" b="1" cap="all" baseline="0" dirty="0" smtClean="0">
                        <a:solidFill>
                          <a:srgbClr val="333399"/>
                        </a:solidFill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700" b="1" baseline="0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Усилить работу по экспертизе оценки качества оказания медицинской помощи по пр. 203н МЗ РФ, с заполнением карт экспертной оценки.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700" b="1" baseline="0" dirty="0" smtClean="0">
                        <a:solidFill>
                          <a:srgbClr val="333399"/>
                        </a:solidFill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700" b="1" baseline="0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Продолжить работу по внутреннему аудиту по основным направлениям в соответствии и практическими рекомендациями по организации внутреннего контроля качества Росздравнадзора с оформлением результатов в виде отчетов и корректирующих мероприятий.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700" b="1" baseline="0" dirty="0" smtClean="0">
                        <a:solidFill>
                          <a:srgbClr val="333399"/>
                        </a:solidFill>
                        <a:latin typeface="Bookman Old Style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Продолжить участие мед. работников в программе «Электронное здравоохранение», заполнение документации в программе РМИАС. Шире использовать возможности применения телемедицинских технологий.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700" b="1" baseline="0" dirty="0" smtClean="0">
                        <a:solidFill>
                          <a:srgbClr val="333399"/>
                        </a:solidFill>
                        <a:latin typeface="Bookman Old Style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Обеспечить соблюдение</a:t>
                      </a:r>
                      <a:r>
                        <a:rPr lang="ru-RU" sz="1700" b="1" baseline="0" dirty="0" smtClean="0">
                          <a:solidFill>
                            <a:srgbClr val="333399"/>
                          </a:solidFill>
                          <a:latin typeface="Bookman Old Style" pitchFamily="18" charset="0"/>
                        </a:rPr>
                        <a:t> выполнения критериев эффективности деятельности медицинской организации, целевых  показателей мониторинга снижения  смертности, Программы Государственных гарантий РБ и РФ, дорожной карты.</a:t>
                      </a:r>
                    </a:p>
                  </a:txBody>
                  <a:tcPr marL="108000" marR="72000" marT="108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11"/>
          <p:cNvSpPr/>
          <p:nvPr/>
        </p:nvSpPr>
        <p:spPr>
          <a:xfrm>
            <a:off x="159841" y="94176"/>
            <a:ext cx="8842185" cy="6705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Bookman Old Style" pitchFamily="18" charset="0"/>
              </a:rPr>
              <a:t>Предложения в решение медицинского совета </a:t>
            </a:r>
            <a:br>
              <a:rPr lang="ru-RU" sz="2000" b="1" dirty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000" b="1" dirty="0">
                <a:solidFill>
                  <a:srgbClr val="0000FF"/>
                </a:solidFill>
                <a:latin typeface="Bookman Old Style" pitchFamily="18" charset="0"/>
              </a:rPr>
              <a:t>по итогам работы БСМП за </a:t>
            </a:r>
            <a:r>
              <a:rPr lang="ru-RU" sz="2000" b="1" dirty="0" smtClean="0">
                <a:solidFill>
                  <a:srgbClr val="0000FF"/>
                </a:solidFill>
                <a:latin typeface="Bookman Old Style" pitchFamily="18" charset="0"/>
              </a:rPr>
              <a:t>9 мес. 2018 г</a:t>
            </a:r>
            <a:r>
              <a:rPr lang="ru-RU" sz="2000" b="1" dirty="0">
                <a:solidFill>
                  <a:srgbClr val="0000FF"/>
                </a:solidFill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479530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2680" y="1"/>
            <a:ext cx="8848984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b="1" cap="all" dirty="0">
              <a:solidFill>
                <a:srgbClr val="183FE6"/>
              </a:solidFill>
              <a:latin typeface="Bookman Old Style" pitchFamily="18" charset="0"/>
            </a:endParaRPr>
          </a:p>
        </p:txBody>
      </p:sp>
      <p:pic>
        <p:nvPicPr>
          <p:cNvPr id="19" name="Picture 2" descr="C:\Users\1\Desktop\RGB-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301" t="12017" r="13845" b="7633"/>
          <a:stretch/>
        </p:blipFill>
        <p:spPr bwMode="auto">
          <a:xfrm>
            <a:off x="6074216" y="3789040"/>
            <a:ext cx="2748876" cy="1936411"/>
          </a:xfrm>
          <a:prstGeom prst="rect">
            <a:avLst/>
          </a:prstGeom>
          <a:noFill/>
          <a:ln w="28575">
            <a:solidFill>
              <a:srgbClr val="009999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130798" y="3687774"/>
            <a:ext cx="5440451" cy="54868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9999"/>
                </a:solidFill>
              </a:rPr>
              <a:t>Год </a:t>
            </a:r>
            <a:r>
              <a:rPr lang="ru-RU" sz="2200" b="1" dirty="0" smtClean="0">
                <a:solidFill>
                  <a:srgbClr val="009999"/>
                </a:solidFill>
              </a:rPr>
              <a:t>добровольца  </a:t>
            </a:r>
            <a:r>
              <a:rPr lang="ru-RU" sz="2200" b="1" dirty="0">
                <a:solidFill>
                  <a:srgbClr val="009999"/>
                </a:solidFill>
              </a:rPr>
              <a:t>и волонтёра в России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44" y="5805264"/>
            <a:ext cx="3145755" cy="5826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9999"/>
                </a:solidFill>
              </a:rPr>
              <a:t>Год </a:t>
            </a:r>
            <a:r>
              <a:rPr lang="ru-RU" sz="2200" b="1" dirty="0" smtClean="0">
                <a:solidFill>
                  <a:srgbClr val="009999"/>
                </a:solidFill>
              </a:rPr>
              <a:t>СЕМЬИ в РБ</a:t>
            </a:r>
            <a:endParaRPr lang="ru-RU" sz="2200" b="1" dirty="0">
              <a:solidFill>
                <a:srgbClr val="009999"/>
              </a:solidFill>
            </a:endParaRPr>
          </a:p>
        </p:txBody>
      </p:sp>
      <p:pic>
        <p:nvPicPr>
          <p:cNvPr id="3074" name="Picture 2" descr="C:\Users\1\Desktop\volonter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80" y="1340768"/>
            <a:ext cx="5472608" cy="2121573"/>
          </a:xfrm>
          <a:prstGeom prst="rect">
            <a:avLst/>
          </a:prstGeom>
          <a:noFill/>
          <a:ln w="28575">
            <a:solidFill>
              <a:srgbClr val="009999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1"/>
          <p:cNvSpPr/>
          <p:nvPr/>
        </p:nvSpPr>
        <p:spPr>
          <a:xfrm>
            <a:off x="85704" y="87235"/>
            <a:ext cx="8729755" cy="533453"/>
          </a:xfrm>
          <a:prstGeom prst="roundRect">
            <a:avLst/>
          </a:prstGeom>
          <a:gradFill flip="none" rotWithShape="1">
            <a:gsLst>
              <a:gs pos="16000">
                <a:srgbClr val="122EA6"/>
              </a:gs>
              <a:gs pos="9000">
                <a:srgbClr val="0000FF"/>
              </a:gs>
              <a:gs pos="3000">
                <a:srgbClr val="66FF99"/>
              </a:gs>
              <a:gs pos="85000">
                <a:srgbClr val="122EA6"/>
              </a:gs>
              <a:gs pos="93000">
                <a:srgbClr val="0000FF"/>
              </a:gs>
              <a:gs pos="98000">
                <a:srgbClr val="66FF99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66FF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cap="all" dirty="0">
                <a:solidFill>
                  <a:schemeClr val="bg1"/>
                </a:solidFill>
                <a:latin typeface="Bookman Old Style" pitchFamily="18" charset="0"/>
              </a:rPr>
              <a:t>События  2018</a:t>
            </a:r>
          </a:p>
        </p:txBody>
      </p:sp>
    </p:spTree>
    <p:extLst>
      <p:ext uri="{BB962C8B-B14F-4D97-AF65-F5344CB8AC3E}">
        <p14:creationId xmlns="" xmlns:p14="http://schemas.microsoft.com/office/powerpoint/2010/main" val="4215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 rot="21369380">
            <a:off x="313842" y="471407"/>
            <a:ext cx="8588294" cy="6058748"/>
          </a:xfrm>
          <a:prstGeom prst="horizontalScroll">
            <a:avLst>
              <a:gd name="adj" fmla="val 7193"/>
            </a:avLst>
          </a:prstGeom>
          <a:solidFill>
            <a:schemeClr val="bg1"/>
          </a:solidFill>
          <a:ln>
            <a:solidFill>
              <a:srgbClr val="33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ru-RU" sz="8800" b="1" i="1" dirty="0" smtClean="0">
                <a:solidFill>
                  <a:srgbClr val="333399"/>
                </a:solidFill>
                <a:latin typeface="Bookman Old Style" pitchFamily="18" charset="0"/>
              </a:rPr>
              <a:t>БЛАГОДАРЮ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ru-RU" sz="8800" b="1" i="1" dirty="0">
                <a:solidFill>
                  <a:srgbClr val="333399"/>
                </a:solidFill>
                <a:latin typeface="Bookman Old Style" pitchFamily="18" charset="0"/>
              </a:rPr>
              <a:t>з</a:t>
            </a:r>
            <a:r>
              <a:rPr lang="ru-RU" sz="8800" b="1" i="1" dirty="0" smtClean="0">
                <a:solidFill>
                  <a:srgbClr val="333399"/>
                </a:solidFill>
                <a:latin typeface="Bookman Old Style" pitchFamily="18" charset="0"/>
              </a:rPr>
              <a:t>а внимание</a:t>
            </a:r>
            <a:endParaRPr lang="ru-RU" sz="8800" b="1" i="1" dirty="0">
              <a:solidFill>
                <a:srgbClr val="333399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7906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1"/>
          <p:cNvSpPr>
            <a:spLocks noGrp="1" noChangeArrowheads="1"/>
          </p:cNvSpPr>
          <p:nvPr>
            <p:ph type="title"/>
          </p:nvPr>
        </p:nvSpPr>
        <p:spPr>
          <a:xfrm>
            <a:off x="539552" y="15751"/>
            <a:ext cx="8229600" cy="769441"/>
          </a:xfrm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  <a:t>Объёмы оказания медицинской помощи </a:t>
            </a:r>
            <a:b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00FF"/>
                </a:solidFill>
                <a:latin typeface="Bookman Old Style" pitchFamily="18" charset="0"/>
              </a:rPr>
              <a:t>в ГБУЗ РБ БСМП г. Уфа за 9 мес. 2017 – 2018 гг.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8597749"/>
              </p:ext>
            </p:extLst>
          </p:nvPr>
        </p:nvGraphicFramePr>
        <p:xfrm>
          <a:off x="2894133" y="1196752"/>
          <a:ext cx="61423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1778691"/>
              </p:ext>
            </p:extLst>
          </p:nvPr>
        </p:nvGraphicFramePr>
        <p:xfrm>
          <a:off x="-540568" y="764704"/>
          <a:ext cx="396044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835696" y="6167314"/>
            <a:ext cx="1058437" cy="5760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</a:rPr>
              <a:t>+5,7 %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3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-1" y="-1905"/>
            <a:ext cx="9036497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Поступило экстренных больных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3333FF"/>
                </a:solidFill>
                <a:latin typeface="Bookman Old Style" pitchFamily="18" charset="0"/>
              </a:rPr>
              <a:t>за 9 мес. 2017-2018гг., %</a:t>
            </a:r>
            <a:endParaRPr lang="ru-RU" sz="2400" b="1" dirty="0">
              <a:solidFill>
                <a:srgbClr val="3333FF"/>
              </a:solidFill>
              <a:latin typeface="Bookman Old Style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3333FF"/>
              </a:solidFill>
              <a:latin typeface="Bookman Old Style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2875" y="1571625"/>
            <a:ext cx="4572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lang="ru-RU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458171889"/>
              </p:ext>
            </p:extLst>
          </p:nvPr>
        </p:nvGraphicFramePr>
        <p:xfrm>
          <a:off x="-1" y="4077072"/>
          <a:ext cx="9122267" cy="276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288040543"/>
              </p:ext>
            </p:extLst>
          </p:nvPr>
        </p:nvGraphicFramePr>
        <p:xfrm>
          <a:off x="142875" y="1556024"/>
          <a:ext cx="9048328" cy="432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065036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889194648"/>
              </p:ext>
            </p:extLst>
          </p:nvPr>
        </p:nvGraphicFramePr>
        <p:xfrm>
          <a:off x="179512" y="3573016"/>
          <a:ext cx="439248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558062711"/>
              </p:ext>
            </p:extLst>
          </p:nvPr>
        </p:nvGraphicFramePr>
        <p:xfrm>
          <a:off x="4495691" y="3501008"/>
          <a:ext cx="4675693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603848706"/>
              </p:ext>
            </p:extLst>
          </p:nvPr>
        </p:nvGraphicFramePr>
        <p:xfrm>
          <a:off x="5292080" y="0"/>
          <a:ext cx="374441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280104954"/>
              </p:ext>
            </p:extLst>
          </p:nvPr>
        </p:nvGraphicFramePr>
        <p:xfrm>
          <a:off x="-252535" y="0"/>
          <a:ext cx="5472608" cy="365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672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  <a:t>Оперативные вмешательства </a:t>
            </a:r>
            <a:b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  <a:t>в ГБУЗ РБ БСМП г. </a:t>
            </a:r>
            <a:r>
              <a:rPr lang="ru-RU" sz="2400" b="1" dirty="0" smtClean="0">
                <a:solidFill>
                  <a:srgbClr val="0000FF"/>
                </a:solidFill>
                <a:latin typeface="Bookman Old Style" pitchFamily="18" charset="0"/>
              </a:rPr>
              <a:t>Уфа </a:t>
            </a:r>
            <a: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  <a:t>за </a:t>
            </a:r>
            <a:r>
              <a:rPr lang="ru-RU" sz="2400" b="1" dirty="0" smtClean="0">
                <a:solidFill>
                  <a:srgbClr val="0000FF"/>
                </a:solidFill>
                <a:latin typeface="Bookman Old Style" pitchFamily="18" charset="0"/>
              </a:rPr>
              <a:t>9 месяцев 2017-2018гг</a:t>
            </a:r>
            <a:r>
              <a:rPr lang="ru-RU" sz="2400" b="1" dirty="0">
                <a:solidFill>
                  <a:srgbClr val="0000FF"/>
                </a:solidFill>
                <a:latin typeface="Bookman Old Style" pitchFamily="18" charset="0"/>
              </a:rPr>
              <a:t>.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353455970"/>
              </p:ext>
            </p:extLst>
          </p:nvPr>
        </p:nvGraphicFramePr>
        <p:xfrm>
          <a:off x="2051720" y="836712"/>
          <a:ext cx="756084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638388779"/>
              </p:ext>
            </p:extLst>
          </p:nvPr>
        </p:nvGraphicFramePr>
        <p:xfrm>
          <a:off x="2051720" y="3789363"/>
          <a:ext cx="7560840" cy="303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 8"/>
          <p:cNvSpPr/>
          <p:nvPr/>
        </p:nvSpPr>
        <p:spPr>
          <a:xfrm rot="21290045">
            <a:off x="39688" y="1020763"/>
            <a:ext cx="2536825" cy="117951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Количество операций</a:t>
            </a:r>
          </a:p>
        </p:txBody>
      </p:sp>
      <p:sp>
        <p:nvSpPr>
          <p:cNvPr id="10" name="Овал 9"/>
          <p:cNvSpPr/>
          <p:nvPr/>
        </p:nvSpPr>
        <p:spPr>
          <a:xfrm rot="21290045">
            <a:off x="0" y="5300663"/>
            <a:ext cx="2635250" cy="1289050"/>
          </a:xfrm>
          <a:prstGeom prst="ellipse">
            <a:avLst/>
          </a:prstGeom>
          <a:solidFill>
            <a:srgbClr val="0000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cs typeface="Arial" charset="0"/>
              </a:rPr>
              <a:t>Количество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bg1"/>
                </a:solidFill>
                <a:cs typeface="Arial" charset="0"/>
              </a:rPr>
              <a:t>оперированных больных</a:t>
            </a:r>
          </a:p>
        </p:txBody>
      </p:sp>
      <p:sp>
        <p:nvSpPr>
          <p:cNvPr id="11" name="Скругленная прямоугольная выноска 15"/>
          <p:cNvSpPr>
            <a:spLocks noChangeArrowheads="1"/>
          </p:cNvSpPr>
          <p:nvPr/>
        </p:nvSpPr>
        <p:spPr bwMode="auto">
          <a:xfrm>
            <a:off x="29891" y="2564904"/>
            <a:ext cx="2610358" cy="2331704"/>
          </a:xfrm>
          <a:prstGeom prst="wedgeRoundRectCallout">
            <a:avLst>
              <a:gd name="adj1" fmla="val 29851"/>
              <a:gd name="adj2" fmla="val 74223"/>
              <a:gd name="adj3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Calibri" pitchFamily="34" charset="0"/>
              </a:rPr>
              <a:t>Количество операций </a:t>
            </a:r>
          </a:p>
          <a:p>
            <a:pPr algn="ctr"/>
            <a:r>
              <a:rPr lang="ru-RU" b="1" dirty="0">
                <a:latin typeface="Calibri" pitchFamily="34" charset="0"/>
              </a:rPr>
              <a:t>на одного </a:t>
            </a:r>
            <a:r>
              <a:rPr lang="ru-RU" b="1" dirty="0" smtClean="0">
                <a:latin typeface="Calibri" pitchFamily="34" charset="0"/>
              </a:rPr>
              <a:t>оперированного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больного</a:t>
            </a:r>
            <a:r>
              <a:rPr lang="ru-RU" b="1" dirty="0">
                <a:latin typeface="Calibri" pitchFamily="34" charset="0"/>
              </a:rPr>
              <a:t>: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  9 мес.2017г.- 1,2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 9 мес.2018г.- 1,2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2" name="Овальная выноска 18"/>
          <p:cNvSpPr>
            <a:spLocks noChangeArrowheads="1"/>
          </p:cNvSpPr>
          <p:nvPr/>
        </p:nvSpPr>
        <p:spPr bwMode="auto">
          <a:xfrm>
            <a:off x="3958010" y="3022052"/>
            <a:ext cx="1138237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- 6,2%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Овальная выноска 18"/>
          <p:cNvSpPr>
            <a:spLocks noChangeArrowheads="1"/>
          </p:cNvSpPr>
          <p:nvPr/>
        </p:nvSpPr>
        <p:spPr bwMode="auto">
          <a:xfrm>
            <a:off x="5758918" y="3086976"/>
            <a:ext cx="1656184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+0,3%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Овальная выноска 18"/>
          <p:cNvSpPr>
            <a:spLocks noChangeArrowheads="1"/>
          </p:cNvSpPr>
          <p:nvPr/>
        </p:nvSpPr>
        <p:spPr bwMode="auto">
          <a:xfrm>
            <a:off x="7900923" y="3101183"/>
            <a:ext cx="1243077" cy="287338"/>
          </a:xfrm>
          <a:prstGeom prst="wedgeEllipseCallout">
            <a:avLst>
              <a:gd name="adj1" fmla="val -33819"/>
              <a:gd name="adj2" fmla="val 128454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itchFamily="34" charset="0"/>
              </a:rPr>
              <a:t>-5,5 %</a:t>
            </a:r>
            <a:endParaRPr lang="ru-RU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Овальная выноска 10"/>
          <p:cNvSpPr>
            <a:spLocks noChangeArrowheads="1"/>
          </p:cNvSpPr>
          <p:nvPr/>
        </p:nvSpPr>
        <p:spPr bwMode="auto">
          <a:xfrm>
            <a:off x="3958010" y="6049170"/>
            <a:ext cx="1003300" cy="287337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-0,4%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4" name="Овальная выноска 10"/>
          <p:cNvSpPr>
            <a:spLocks noChangeArrowheads="1"/>
          </p:cNvSpPr>
          <p:nvPr/>
        </p:nvSpPr>
        <p:spPr bwMode="auto">
          <a:xfrm>
            <a:off x="5754059" y="6069975"/>
            <a:ext cx="1800200" cy="289144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+0,3 %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5" name="Овальная выноска 10"/>
          <p:cNvSpPr>
            <a:spLocks noChangeArrowheads="1"/>
          </p:cNvSpPr>
          <p:nvPr/>
        </p:nvSpPr>
        <p:spPr bwMode="auto">
          <a:xfrm>
            <a:off x="7807018" y="6049170"/>
            <a:ext cx="1261353" cy="287337"/>
          </a:xfrm>
          <a:prstGeom prst="wedgeEllipseCallout">
            <a:avLst>
              <a:gd name="adj1" fmla="val -33861"/>
              <a:gd name="adj2" fmla="val 119060"/>
            </a:avLst>
          </a:prstGeom>
          <a:solidFill>
            <a:schemeClr val="bg1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</a:rPr>
              <a:t>-3,5%</a:t>
            </a:r>
            <a:endParaRPr lang="ru-RU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404088572"/>
              </p:ext>
            </p:extLst>
          </p:nvPr>
        </p:nvGraphicFramePr>
        <p:xfrm>
          <a:off x="3322712" y="1268760"/>
          <a:ext cx="2664296" cy="283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874926"/>
              </p:ext>
            </p:extLst>
          </p:nvPr>
        </p:nvGraphicFramePr>
        <p:xfrm>
          <a:off x="3563888" y="116632"/>
          <a:ext cx="5472608" cy="97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024336"/>
              </a:tblGrid>
              <a:tr h="97464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Переведено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в РСЦ из ПСО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больных с ОНМК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 мес. 2016 г.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- 98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 мес. 2017 г.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- 107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9 мес. 2018 г. -  80 чел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370516845"/>
              </p:ext>
            </p:extLst>
          </p:nvPr>
        </p:nvGraphicFramePr>
        <p:xfrm>
          <a:off x="5927980" y="1268760"/>
          <a:ext cx="3249674" cy="285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1765056"/>
              </p:ext>
            </p:extLst>
          </p:nvPr>
        </p:nvGraphicFramePr>
        <p:xfrm>
          <a:off x="179512" y="4005064"/>
          <a:ext cx="3467448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8798451"/>
              </p:ext>
            </p:extLst>
          </p:nvPr>
        </p:nvGraphicFramePr>
        <p:xfrm>
          <a:off x="3131840" y="2852936"/>
          <a:ext cx="3024336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41232176"/>
              </p:ext>
            </p:extLst>
          </p:nvPr>
        </p:nvGraphicFramePr>
        <p:xfrm>
          <a:off x="5975648" y="3356992"/>
          <a:ext cx="3168352" cy="324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Блок-схема: несколько документов 19"/>
          <p:cNvSpPr/>
          <p:nvPr/>
        </p:nvSpPr>
        <p:spPr>
          <a:xfrm>
            <a:off x="4628" y="0"/>
            <a:ext cx="3631268" cy="1052736"/>
          </a:xfrm>
          <a:prstGeom prst="flowChartMulti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cap="all" dirty="0" err="1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работА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 РСЦ </a:t>
            </a: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№ 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ОНМК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="" xmlns:p14="http://schemas.microsoft.com/office/powerpoint/2010/main" val="312946017"/>
              </p:ext>
            </p:extLst>
          </p:nvPr>
        </p:nvGraphicFramePr>
        <p:xfrm>
          <a:off x="-595851" y="996952"/>
          <a:ext cx="4032448" cy="313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9110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0"/>
            <a:ext cx="6516216" cy="836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9900FF"/>
                </a:solidFill>
              </a:rPr>
              <a:t>Вмешательства, </a:t>
            </a:r>
            <a:br>
              <a:rPr lang="ru-RU" sz="2400" b="1" dirty="0" smtClean="0">
                <a:solidFill>
                  <a:srgbClr val="9900FF"/>
                </a:solidFill>
              </a:rPr>
            </a:br>
            <a:r>
              <a:rPr lang="ru-RU" sz="2400" b="1" dirty="0" smtClean="0">
                <a:solidFill>
                  <a:srgbClr val="9900FF"/>
                </a:solidFill>
              </a:rPr>
              <a:t>проводимые больным с ОНМК</a:t>
            </a:r>
            <a:endParaRPr lang="ru-RU" sz="2400" b="1" dirty="0">
              <a:solidFill>
                <a:srgbClr val="9900FF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795290110"/>
              </p:ext>
            </p:extLst>
          </p:nvPr>
        </p:nvGraphicFramePr>
        <p:xfrm>
          <a:off x="-324544" y="1082859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271513213"/>
              </p:ext>
            </p:extLst>
          </p:nvPr>
        </p:nvGraphicFramePr>
        <p:xfrm>
          <a:off x="5796136" y="980728"/>
          <a:ext cx="36521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61269427"/>
              </p:ext>
            </p:extLst>
          </p:nvPr>
        </p:nvGraphicFramePr>
        <p:xfrm>
          <a:off x="5652120" y="3934513"/>
          <a:ext cx="3744416" cy="292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3240988958"/>
              </p:ext>
            </p:extLst>
          </p:nvPr>
        </p:nvGraphicFramePr>
        <p:xfrm>
          <a:off x="-396552" y="3789040"/>
          <a:ext cx="3744416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4008613794"/>
              </p:ext>
            </p:extLst>
          </p:nvPr>
        </p:nvGraphicFramePr>
        <p:xfrm>
          <a:off x="2987824" y="1988840"/>
          <a:ext cx="29523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Блок-схема: несколько документов 11"/>
          <p:cNvSpPr/>
          <p:nvPr/>
        </p:nvSpPr>
        <p:spPr>
          <a:xfrm>
            <a:off x="4628" y="0"/>
            <a:ext cx="3631268" cy="1052736"/>
          </a:xfrm>
          <a:prstGeom prst="flowChartMulti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cap="all" dirty="0" err="1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работА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 РСЦ </a:t>
            </a: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№ 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ОНМК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4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3201395074"/>
              </p:ext>
            </p:extLst>
          </p:nvPr>
        </p:nvGraphicFramePr>
        <p:xfrm>
          <a:off x="2884779" y="260648"/>
          <a:ext cx="352797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185098"/>
              </p:ext>
            </p:extLst>
          </p:nvPr>
        </p:nvGraphicFramePr>
        <p:xfrm>
          <a:off x="107504" y="1340768"/>
          <a:ext cx="324036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</a:tblGrid>
              <a:tr h="7717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Переведено в РСЦ 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из ПСО больных с ОКС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800" dirty="0" smtClean="0">
                        <a:solidFill>
                          <a:srgbClr val="CC0066"/>
                        </a:solidFill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 мес. 2016 г.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749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 мес. 2017 г.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798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9 мес. 2018 г. – 981 чел.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Двойная волна 7"/>
          <p:cNvSpPr/>
          <p:nvPr/>
        </p:nvSpPr>
        <p:spPr>
          <a:xfrm>
            <a:off x="3388413" y="105471"/>
            <a:ext cx="2911779" cy="891480"/>
          </a:xfrm>
          <a:prstGeom prst="doubleWav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Ч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исло больных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с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ОКС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898026915"/>
              </p:ext>
            </p:extLst>
          </p:nvPr>
        </p:nvGraphicFramePr>
        <p:xfrm>
          <a:off x="6228184" y="692696"/>
          <a:ext cx="2862062" cy="285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Двойная волна 9"/>
          <p:cNvSpPr/>
          <p:nvPr/>
        </p:nvSpPr>
        <p:spPr>
          <a:xfrm>
            <a:off x="6588224" y="152655"/>
            <a:ext cx="2411760" cy="586769"/>
          </a:xfrm>
          <a:prstGeom prst="double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ТЛТ,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%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от ОИМ с ↑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ST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12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52682228"/>
              </p:ext>
            </p:extLst>
          </p:nvPr>
        </p:nvGraphicFramePr>
        <p:xfrm>
          <a:off x="-35793" y="3645024"/>
          <a:ext cx="2968020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05403183"/>
              </p:ext>
            </p:extLst>
          </p:nvPr>
        </p:nvGraphicFramePr>
        <p:xfrm>
          <a:off x="3131840" y="3609020"/>
          <a:ext cx="3168352" cy="324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33795775"/>
              </p:ext>
            </p:extLst>
          </p:nvPr>
        </p:nvGraphicFramePr>
        <p:xfrm>
          <a:off x="6005339" y="3617379"/>
          <a:ext cx="3168352" cy="324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Блок-схема: несколько документов 12"/>
          <p:cNvSpPr/>
          <p:nvPr/>
        </p:nvSpPr>
        <p:spPr>
          <a:xfrm>
            <a:off x="4628" y="0"/>
            <a:ext cx="3631268" cy="1052736"/>
          </a:xfrm>
          <a:prstGeom prst="flowChartMulti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cap="all" dirty="0" err="1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работА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 РСЦ </a:t>
            </a: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№ 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ОКС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05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5216"/>
            <a:ext cx="5976664" cy="7671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Оперативные вмешательства, проведенные больным с ОКС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БСМП за 9 мес. 2016/18 гг.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5878916"/>
              </p:ext>
            </p:extLst>
          </p:nvPr>
        </p:nvGraphicFramePr>
        <p:xfrm>
          <a:off x="-180528" y="836713"/>
          <a:ext cx="41044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13591172"/>
              </p:ext>
            </p:extLst>
          </p:nvPr>
        </p:nvGraphicFramePr>
        <p:xfrm>
          <a:off x="4066711" y="908720"/>
          <a:ext cx="504238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02685545"/>
              </p:ext>
            </p:extLst>
          </p:nvPr>
        </p:nvGraphicFramePr>
        <p:xfrm>
          <a:off x="755576" y="3789040"/>
          <a:ext cx="5256584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2913666301"/>
              </p:ext>
            </p:extLst>
          </p:nvPr>
        </p:nvGraphicFramePr>
        <p:xfrm>
          <a:off x="5724128" y="4121696"/>
          <a:ext cx="338731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Блок-схема: несколько документов 10"/>
          <p:cNvSpPr/>
          <p:nvPr/>
        </p:nvSpPr>
        <p:spPr>
          <a:xfrm>
            <a:off x="4628" y="0"/>
            <a:ext cx="3631268" cy="1052736"/>
          </a:xfrm>
          <a:prstGeom prst="flowChartMulti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cap="all" dirty="0" err="1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работА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 РСЦ </a:t>
            </a:r>
            <a:r>
              <a:rPr lang="ru-RU" sz="2400" b="1" cap="all" dirty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№ 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  <a:cs typeface="Arial" pitchFamily="34" charset="0"/>
              </a:rPr>
              <a:t>ОКС</a:t>
            </a:r>
            <a:r>
              <a:rPr lang="ru-RU" sz="2400" b="1" cap="all" dirty="0" smtClean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endParaRPr lang="ru-RU" sz="2400" b="1" cap="all" dirty="0">
              <a:solidFill>
                <a:srgbClr val="CC0066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2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7696</TotalTime>
  <Words>866</Words>
  <Application>Microsoft Office PowerPoint</Application>
  <PresentationFormat>Экран (4:3)</PresentationFormat>
  <Paragraphs>247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Объёмы оказания медицинской помощи  в ГБУЗ РБ БСМП г. Уфа за 9 мес. 2017 – 2018 гг.</vt:lpstr>
      <vt:lpstr>Слайд 3</vt:lpstr>
      <vt:lpstr>Слайд 4</vt:lpstr>
      <vt:lpstr>Оперативные вмешательства  в ГБУЗ РБ БСМП г. Уфа за 9 месяцев 2017-2018гг.</vt:lpstr>
      <vt:lpstr>Слайд 6</vt:lpstr>
      <vt:lpstr>Вмешательства,  проводимые больным с ОНМК</vt:lpstr>
      <vt:lpstr>Слайд 8</vt:lpstr>
      <vt:lpstr>Оперативные вмешательства, проведенные больным с ОКС  в БСМП за 9 мес. 2016/18 гг. </vt:lpstr>
      <vt:lpstr>Слайд 10</vt:lpstr>
      <vt:lpstr>Слайд 11</vt:lpstr>
      <vt:lpstr>Основные целевые показатели  реализации «дорожной карты»  в ГБУЗ РБ БСМП г. Уфа  за 9 мес. 2018 г.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Статистик</cp:lastModifiedBy>
  <cp:revision>1698</cp:revision>
  <cp:lastPrinted>2018-10-31T03:54:51Z</cp:lastPrinted>
  <dcterms:modified xsi:type="dcterms:W3CDTF">2019-04-24T05:01:10Z</dcterms:modified>
</cp:coreProperties>
</file>